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4" r:id="rId3"/>
    <p:sldId id="275" r:id="rId4"/>
    <p:sldId id="292" r:id="rId5"/>
    <p:sldId id="326" r:id="rId6"/>
    <p:sldId id="305" r:id="rId7"/>
    <p:sldId id="329" r:id="rId8"/>
    <p:sldId id="327" r:id="rId9"/>
    <p:sldId id="313" r:id="rId10"/>
    <p:sldId id="322" r:id="rId11"/>
    <p:sldId id="323" r:id="rId12"/>
    <p:sldId id="308" r:id="rId13"/>
    <p:sldId id="295" r:id="rId14"/>
    <p:sldId id="296" r:id="rId15"/>
    <p:sldId id="310" r:id="rId16"/>
    <p:sldId id="300" r:id="rId17"/>
    <p:sldId id="311" r:id="rId18"/>
    <p:sldId id="302" r:id="rId19"/>
    <p:sldId id="369" r:id="rId20"/>
    <p:sldId id="372" r:id="rId21"/>
    <p:sldId id="373" r:id="rId22"/>
    <p:sldId id="371" r:id="rId23"/>
    <p:sldId id="361" r:id="rId24"/>
    <p:sldId id="368" r:id="rId25"/>
    <p:sldId id="342" r:id="rId26"/>
    <p:sldId id="343" r:id="rId27"/>
    <p:sldId id="314" r:id="rId28"/>
    <p:sldId id="359" r:id="rId29"/>
    <p:sldId id="360" r:id="rId30"/>
    <p:sldId id="276" r:id="rId31"/>
    <p:sldId id="277" r:id="rId32"/>
    <p:sldId id="315" r:id="rId33"/>
    <p:sldId id="316" r:id="rId34"/>
    <p:sldId id="317" r:id="rId35"/>
    <p:sldId id="318" r:id="rId36"/>
    <p:sldId id="319" r:id="rId37"/>
    <p:sldId id="321" r:id="rId38"/>
    <p:sldId id="312" r:id="rId39"/>
    <p:sldId id="288" r:id="rId40"/>
    <p:sldId id="289" r:id="rId41"/>
    <p:sldId id="336" r:id="rId42"/>
    <p:sldId id="335" r:id="rId43"/>
    <p:sldId id="366" r:id="rId44"/>
    <p:sldId id="354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2" autoAdjust="0"/>
    <p:restoredTop sz="82936" autoAdjust="0"/>
  </p:normalViewPr>
  <p:slideViewPr>
    <p:cSldViewPr snapToGrid="0">
      <p:cViewPr varScale="1">
        <p:scale>
          <a:sx n="62" d="100"/>
          <a:sy n="62" d="100"/>
        </p:scale>
        <p:origin x="476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\Dropbox\Disser\&#1058;&#1072;&#1073;&#1083;&#1080;&#1094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\Dropbox\Disser\&#1058;&#1072;&#1073;&#1083;&#1080;&#1094;&#109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3;&#1080;&#1074;&#1086;&#1083;&#1091;&#1084;&#1072;&#1073;\&#1053;&#1080;&#1074;&#1086;&#1083;&#1091;&#1084;&#1072;&#1073;%20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8;&#1077;&#1084;&#1099;\&#1054;&#1087;&#1091;&#1093;&#1086;&#1083;&#1080;1\&#1053;&#1080;&#1074;&#1086;&#1083;&#1091;&#1084;&#1072;&#1073;%20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628400937121657E-2"/>
          <c:y val="6.3922069284963426E-2"/>
          <c:w val="0.89727291650689656"/>
          <c:h val="0.6522631761250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Sheet1!$S$490</c:f>
              <c:strCache>
                <c:ptCount val="1"/>
                <c:pt idx="0">
                  <c:v>Токсический отек легких</c:v>
                </c:pt>
              </c:strCache>
            </c:strRef>
          </c:tx>
          <c:invertIfNegative val="0"/>
          <c:errBars>
            <c:errBarType val="both"/>
            <c:errValType val="percentage"/>
            <c:noEndCap val="0"/>
            <c:val val="5"/>
          </c:errBars>
          <c:cat>
            <c:strRef>
              <c:f>Sheet1!$R$491:$R$494</c:f>
              <c:strCache>
                <c:ptCount val="4"/>
                <c:pt idx="0">
                  <c:v>Интактные, n=10</c:v>
                </c:pt>
                <c:pt idx="1">
                  <c:v>Контроль, n=30</c:v>
                </c:pt>
                <c:pt idx="2">
                  <c:v>БТШ70, n=30</c:v>
                </c:pt>
                <c:pt idx="3">
                  <c:v>БТШ70-Fc, n=30</c:v>
                </c:pt>
              </c:strCache>
            </c:strRef>
          </c:cat>
          <c:val>
            <c:numRef>
              <c:f>Sheet1!$S$491:$S$494</c:f>
              <c:numCache>
                <c:formatCode>General</c:formatCode>
                <c:ptCount val="4"/>
                <c:pt idx="0">
                  <c:v>17.600000000000001</c:v>
                </c:pt>
                <c:pt idx="1">
                  <c:v>74.599999999999994</c:v>
                </c:pt>
                <c:pt idx="2">
                  <c:v>32.200000000000003</c:v>
                </c:pt>
                <c:pt idx="3">
                  <c:v>25.1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C0-40A0-91D5-B67B9BD86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218688"/>
        <c:axId val="111989888"/>
      </c:barChart>
      <c:catAx>
        <c:axId val="117218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989888"/>
        <c:crosses val="autoZero"/>
        <c:auto val="1"/>
        <c:lblAlgn val="ctr"/>
        <c:lblOffset val="100"/>
        <c:noMultiLvlLbl val="0"/>
      </c:catAx>
      <c:valAx>
        <c:axId val="111989888"/>
        <c:scaling>
          <c:orientation val="minMax"/>
          <c:max val="8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72186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808000143922148"/>
          <c:y val="0.81845537215275455"/>
          <c:w val="0.59930017855341533"/>
          <c:h val="5.7122891712573585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27193170524128"/>
          <c:y val="3.376108742680712E-2"/>
          <c:w val="0.76771617025033234"/>
          <c:h val="0.70315784050291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Sheet1!$AN$445</c:f>
              <c:strCache>
                <c:ptCount val="1"/>
                <c:pt idx="0">
                  <c:v>Гриппозная пневмония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errBars>
            <c:errBarType val="both"/>
            <c:errValType val="percentage"/>
            <c:noEndCap val="0"/>
            <c:val val="5"/>
          </c:errBars>
          <c:cat>
            <c:strRef>
              <c:f>Sheet1!$AM$446:$AM$449</c:f>
              <c:strCache>
                <c:ptCount val="4"/>
                <c:pt idx="0">
                  <c:v>Интактные n=10</c:v>
                </c:pt>
                <c:pt idx="1">
                  <c:v>Контроль n=30</c:v>
                </c:pt>
                <c:pt idx="2">
                  <c:v>БТШ70 n=30</c:v>
                </c:pt>
                <c:pt idx="3">
                  <c:v>БТШ70-Fc n=30</c:v>
                </c:pt>
              </c:strCache>
            </c:strRef>
          </c:cat>
          <c:val>
            <c:numRef>
              <c:f>Sheet1!$AN$446:$AN$449</c:f>
              <c:numCache>
                <c:formatCode>General</c:formatCode>
                <c:ptCount val="4"/>
                <c:pt idx="0">
                  <c:v>17.600000000000001</c:v>
                </c:pt>
                <c:pt idx="1">
                  <c:v>68.3</c:v>
                </c:pt>
                <c:pt idx="2">
                  <c:v>29.3</c:v>
                </c:pt>
                <c:pt idx="3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95-45B0-8544-E3E91A3C9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682496"/>
        <c:axId val="112684032"/>
      </c:barChart>
      <c:catAx>
        <c:axId val="112682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 sz="1400"/>
            </a:pPr>
            <a:endParaRPr lang="ru-RU"/>
          </a:p>
        </c:txPr>
        <c:crossAx val="112684032"/>
        <c:crosses val="autoZero"/>
        <c:auto val="1"/>
        <c:lblAlgn val="ctr"/>
        <c:lblOffset val="100"/>
        <c:noMultiLvlLbl val="0"/>
      </c:catAx>
      <c:valAx>
        <c:axId val="1126840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>
                    <a:effectLst/>
                  </a:rPr>
                  <a:t>PD</a:t>
                </a:r>
                <a:r>
                  <a:rPr lang="ru-RU" sz="1800" dirty="0" smtClean="0">
                    <a:effectLst/>
                  </a:rPr>
                  <a:t>-1+ рецепторы</a:t>
                </a:r>
                <a:r>
                  <a:rPr lang="en-US" sz="1800" dirty="0" smtClean="0">
                    <a:effectLst/>
                  </a:rPr>
                  <a:t>, % </a:t>
                </a:r>
                <a:r>
                  <a:rPr lang="ru-RU" sz="1800" dirty="0" smtClean="0">
                    <a:effectLst/>
                  </a:rPr>
                  <a:t>от </a:t>
                </a:r>
                <a:r>
                  <a:rPr lang="en-US" sz="1800" dirty="0" smtClean="0">
                    <a:effectLst/>
                  </a:rPr>
                  <a:t>CD8+</a:t>
                </a:r>
                <a:endParaRPr lang="ru-RU" dirty="0" smtClean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 dirty="0"/>
              </a:p>
            </c:rich>
          </c:tx>
          <c:layout>
            <c:manualLayout>
              <c:xMode val="edge"/>
              <c:yMode val="edge"/>
              <c:x val="1.0333390153418298E-2"/>
              <c:y val="0.141105216971769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26824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884079479722354"/>
          <c:y val="0.87429166771546518"/>
          <c:w val="0.58310052894430842"/>
          <c:h val="6.3272046793193717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523890942437654E-2"/>
          <c:y val="4.4002534201180714E-2"/>
          <c:w val="0.80047407283964334"/>
          <c:h val="0.87003787773580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7150"/>
            </a:sp3d>
          </c:spPr>
          <c:invertIfNegative val="0"/>
          <c:errBars>
            <c:errBarType val="both"/>
            <c:errValType val="cust"/>
            <c:noEndCap val="0"/>
            <c:plus>
              <c:numRef>
                <c:f>Лист2!$C$4:$C$6</c:f>
                <c:numCache>
                  <c:formatCode>General</c:formatCode>
                  <c:ptCount val="3"/>
                  <c:pt idx="0">
                    <c:v>4.8</c:v>
                  </c:pt>
                  <c:pt idx="1">
                    <c:v>1.6</c:v>
                  </c:pt>
                  <c:pt idx="2">
                    <c:v>2.8</c:v>
                  </c:pt>
                </c:numCache>
              </c:numRef>
            </c:plus>
            <c:minus>
              <c:numRef>
                <c:f>Лист2!$C$4:$C$6</c:f>
                <c:numCache>
                  <c:formatCode>General</c:formatCode>
                  <c:ptCount val="3"/>
                  <c:pt idx="0">
                    <c:v>4.8</c:v>
                  </c:pt>
                  <c:pt idx="1">
                    <c:v>1.6</c:v>
                  </c:pt>
                  <c:pt idx="2">
                    <c:v>2.8</c:v>
                  </c:pt>
                </c:numCache>
              </c:numRef>
            </c:minus>
          </c:errBars>
          <c:cat>
            <c:strRef>
              <c:f>Лист2!$A$4:$A$6</c:f>
              <c:strCache>
                <c:ptCount val="3"/>
                <c:pt idx="0">
                  <c:v>до лечения</c:v>
                </c:pt>
                <c:pt idx="1">
                  <c:v>через 24 ч</c:v>
                </c:pt>
                <c:pt idx="2">
                  <c:v>через 14 сут</c:v>
                </c:pt>
              </c:strCache>
            </c:strRef>
          </c:cat>
          <c:val>
            <c:numRef>
              <c:f>Лист2!$B$4:$B$6</c:f>
              <c:numCache>
                <c:formatCode>General</c:formatCode>
                <c:ptCount val="3"/>
                <c:pt idx="0">
                  <c:v>61.5</c:v>
                </c:pt>
                <c:pt idx="1">
                  <c:v>28.2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18-4C4D-95B9-669554891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707840"/>
        <c:axId val="113061888"/>
      </c:barChart>
      <c:catAx>
        <c:axId val="112707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113061888"/>
        <c:crosses val="autoZero"/>
        <c:auto val="1"/>
        <c:lblAlgn val="ctr"/>
        <c:lblOffset val="100"/>
        <c:noMultiLvlLbl val="0"/>
      </c:catAx>
      <c:valAx>
        <c:axId val="1130618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ru-RU" sz="1200" b="1" i="0" u="none" strike="noStrike" baseline="0"/>
                  <a:t>Кол-во </a:t>
                </a:r>
                <a:r>
                  <a:rPr lang="en-US" sz="1200" b="1" i="0" u="none" strike="noStrike" baseline="0"/>
                  <a:t>CD3+ CD8+PD1, % </a:t>
                </a:r>
                <a:endParaRPr lang="ru-RU" sz="1200" b="1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2707840"/>
        <c:crosses val="autoZero"/>
        <c:crossBetween val="between"/>
      </c:valAx>
      <c:sp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c:spPr>
    </c:plotArea>
    <c:plotVisOnly val="1"/>
    <c:dispBlanksAs val="gap"/>
    <c:showDLblsOverMax val="0"/>
  </c:chart>
  <c:spPr>
    <a:gradFill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33530170401928"/>
          <c:y val="2.4157879054896976E-2"/>
          <c:w val="0.88966466344752237"/>
          <c:h val="0.844944151504533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57150"/>
            </a:sp3d>
          </c:spPr>
          <c:invertIfNegative val="0"/>
          <c:errBars>
            <c:errBarType val="both"/>
            <c:errValType val="cust"/>
            <c:noEndCap val="0"/>
            <c:plus>
              <c:numRef>
                <c:f>Лист1!$C$58:$C$61</c:f>
                <c:numCache>
                  <c:formatCode>General</c:formatCode>
                  <c:ptCount val="4"/>
                  <c:pt idx="0">
                    <c:v>8</c:v>
                  </c:pt>
                  <c:pt idx="1">
                    <c:v>6</c:v>
                  </c:pt>
                  <c:pt idx="2">
                    <c:v>0.6000000000000002</c:v>
                  </c:pt>
                  <c:pt idx="3">
                    <c:v>0.6000000000000002</c:v>
                  </c:pt>
                </c:numCache>
              </c:numRef>
            </c:plus>
            <c:minus>
              <c:numRef>
                <c:f>Лист1!$C$58:$C$61</c:f>
                <c:numCache>
                  <c:formatCode>General</c:formatCode>
                  <c:ptCount val="4"/>
                  <c:pt idx="0">
                    <c:v>8</c:v>
                  </c:pt>
                  <c:pt idx="1">
                    <c:v>6</c:v>
                  </c:pt>
                  <c:pt idx="2">
                    <c:v>0.6000000000000002</c:v>
                  </c:pt>
                  <c:pt idx="3">
                    <c:v>0.6000000000000002</c:v>
                  </c:pt>
                </c:numCache>
              </c:numRef>
            </c:minus>
          </c:errBars>
          <c:cat>
            <c:strRef>
              <c:f>Лист1!$A$58:$A$61</c:f>
              <c:strCache>
                <c:ptCount val="4"/>
                <c:pt idx="0">
                  <c:v>Исходный уровень</c:v>
                </c:pt>
                <c:pt idx="1">
                  <c:v>БТШ70</c:v>
                </c:pt>
                <c:pt idx="2">
                  <c:v>Ниволумаб</c:v>
                </c:pt>
                <c:pt idx="3">
                  <c:v>Ниволумаб+БТШ70</c:v>
                </c:pt>
              </c:strCache>
            </c:strRef>
          </c:cat>
          <c:val>
            <c:numRef>
              <c:f>Лист1!$B$58:$B$61</c:f>
              <c:numCache>
                <c:formatCode>General</c:formatCode>
                <c:ptCount val="4"/>
                <c:pt idx="0">
                  <c:v>76</c:v>
                </c:pt>
                <c:pt idx="1">
                  <c:v>65</c:v>
                </c:pt>
                <c:pt idx="2">
                  <c:v>1.5</c:v>
                </c:pt>
                <c:pt idx="3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C6-4E59-8DBB-6D8C2AF99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105536"/>
        <c:axId val="112595712"/>
      </c:barChart>
      <c:catAx>
        <c:axId val="113105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500" dirty="0"/>
                  <a:t>Тестируемые препараты</a:t>
                </a:r>
              </a:p>
            </c:rich>
          </c:tx>
          <c:layout>
            <c:manualLayout>
              <c:xMode val="edge"/>
              <c:yMode val="edge"/>
              <c:x val="0.6398500969123091"/>
              <c:y val="0.9460520329300385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2595712"/>
        <c:crosses val="autoZero"/>
        <c:auto val="1"/>
        <c:lblAlgn val="ctr"/>
        <c:lblOffset val="100"/>
        <c:noMultiLvlLbl val="0"/>
      </c:catAx>
      <c:valAx>
        <c:axId val="1125957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ru-RU" sz="1400" b="1" dirty="0"/>
                  <a:t>Количество </a:t>
                </a:r>
                <a:r>
                  <a:rPr lang="en-US" sz="1400" b="1" i="0" u="none" strike="noStrike" baseline="0" dirty="0"/>
                  <a:t>CD8+PD1+</a:t>
                </a:r>
                <a:r>
                  <a:rPr lang="ru-RU" sz="1400" b="1" i="0" u="none" strike="noStrike" baseline="0" dirty="0"/>
                  <a:t> лимфоцитов, % </a:t>
                </a:r>
                <a:endParaRPr lang="ru-RU" sz="1400" b="1" dirty="0"/>
              </a:p>
            </c:rich>
          </c:tx>
          <c:layout>
            <c:manualLayout>
              <c:xMode val="edge"/>
              <c:yMode val="edge"/>
              <c:x val="1.6068677495186284E-2"/>
              <c:y val="0.141610119022028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3105536"/>
        <c:crosses val="autoZero"/>
        <c:crossBetween val="between"/>
      </c:valAx>
      <c:spPr>
        <a:gradFill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c:spPr>
    </c:plotArea>
    <c:plotVisOnly val="1"/>
    <c:dispBlanksAs val="gap"/>
    <c:showDLblsOverMax val="0"/>
  </c:chart>
  <c:spPr>
    <a:gradFill>
      <a:gsLst>
        <a:gs pos="0">
          <a:srgbClr val="8488C4"/>
        </a:gs>
        <a:gs pos="53000">
          <a:srgbClr val="D4DEFF"/>
        </a:gs>
        <a:gs pos="83000">
          <a:srgbClr val="D4DEFF"/>
        </a:gs>
        <a:gs pos="100000">
          <a:srgbClr val="96AB94"/>
        </a:gs>
      </a:gsLst>
      <a:lin ang="5400000" scaled="0"/>
    </a:gradFill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1298761480967"/>
          <c:y val="2.4312544548019496E-2"/>
          <c:w val="0.70964360168890028"/>
          <c:h val="0.828615961072614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Sheet1!$C$6:$E$6</c:f>
              <c:strCache>
                <c:ptCount val="3"/>
                <c:pt idx="0">
                  <c:v>Контроль, n=30</c:v>
                </c:pt>
                <c:pt idx="1">
                  <c:v>БТШ70, n=30</c:v>
                </c:pt>
                <c:pt idx="2">
                  <c:v>БТШ70-Fc, n=30</c:v>
                </c:pt>
              </c:strCache>
            </c:strRef>
          </c:cat>
          <c:val>
            <c:numRef>
              <c:f>Sheet1!$C$7:$E$7</c:f>
              <c:numCache>
                <c:formatCode>General</c:formatCode>
                <c:ptCount val="3"/>
                <c:pt idx="0">
                  <c:v>20</c:v>
                </c:pt>
                <c:pt idx="1">
                  <c:v>85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89-477F-A69E-B98D900AF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650112"/>
        <c:axId val="112651648"/>
      </c:barChart>
      <c:catAx>
        <c:axId val="11265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651648"/>
        <c:crosses val="autoZero"/>
        <c:auto val="1"/>
        <c:lblAlgn val="ctr"/>
        <c:lblOffset val="100"/>
        <c:noMultiLvlLbl val="0"/>
      </c:catAx>
      <c:valAx>
        <c:axId val="11265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000" baseline="0" dirty="0">
                    <a:solidFill>
                      <a:schemeClr val="tx1"/>
                    </a:solidFill>
                  </a:rPr>
                  <a:t>Выживаемость, %</a:t>
                </a:r>
                <a:endParaRPr lang="en-US" sz="2000" baseline="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65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07657254840533E-2"/>
          <c:y val="0.10362986190700588"/>
          <c:w val="0.91039019343934457"/>
          <c:h val="0.65977714300120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Лист1!$G$5</c:f>
              <c:strCache>
                <c:ptCount val="1"/>
                <c:pt idx="0">
                  <c:v>Физиологический раствор (контроль), 0,5 мл</c:v>
                </c:pt>
              </c:strCache>
            </c:strRef>
          </c:tx>
          <c:invertIfNegative val="0"/>
          <c:cat>
            <c:strRef>
              <c:f>Лист1!$I$4</c:f>
              <c:strCache>
                <c:ptCount val="1"/>
                <c:pt idx="0">
                  <c:v>  Выживаемость  %</c:v>
                </c:pt>
              </c:strCache>
            </c:strRef>
          </c:cat>
          <c:val>
            <c:numRef>
              <c:f>Лист1!$I$5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CA-4645-93E7-B531AE9A5650}"/>
            </c:ext>
          </c:extLst>
        </c:ser>
        <c:ser>
          <c:idx val="3"/>
          <c:order val="1"/>
          <c:tx>
            <c:strRef>
              <c:f>Лист1!$G$8</c:f>
              <c:strCache>
                <c:ptCount val="1"/>
                <c:pt idx="0">
                  <c:v>Вирус Сендай,  3 ЭИД50</c:v>
                </c:pt>
              </c:strCache>
            </c:strRef>
          </c:tx>
          <c:invertIfNegative val="0"/>
          <c:cat>
            <c:strRef>
              <c:f>Лист1!$I$4</c:f>
              <c:strCache>
                <c:ptCount val="1"/>
                <c:pt idx="0">
                  <c:v>  Выживаемость  %</c:v>
                </c:pt>
              </c:strCache>
            </c:strRef>
          </c:cat>
          <c:val>
            <c:numRef>
              <c:f>Лист1!$I$8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CA-4645-93E7-B531AE9A5650}"/>
            </c:ext>
          </c:extLst>
        </c:ser>
        <c:ser>
          <c:idx val="5"/>
          <c:order val="2"/>
          <c:tx>
            <c:strRef>
              <c:f>Лист1!$G$10</c:f>
              <c:strCache>
                <c:ptCount val="1"/>
                <c:pt idx="0">
                  <c:v>Вирус Сендай 3 ЭИД50 + «Ваксигрипп» модифицир.</c:v>
                </c:pt>
              </c:strCache>
            </c:strRef>
          </c:tx>
          <c:invertIfNegative val="0"/>
          <c:cat>
            <c:strRef>
              <c:f>Лист1!$I$4</c:f>
              <c:strCache>
                <c:ptCount val="1"/>
                <c:pt idx="0">
                  <c:v>  Выживаемость  %</c:v>
                </c:pt>
              </c:strCache>
            </c:strRef>
          </c:cat>
          <c:val>
            <c:numRef>
              <c:f>Лист1!$I$10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CA-4645-93E7-B531AE9A5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-74"/>
        <c:axId val="113044864"/>
        <c:axId val="113386624"/>
      </c:barChart>
      <c:catAx>
        <c:axId val="11304486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13386624"/>
        <c:crosses val="autoZero"/>
        <c:auto val="1"/>
        <c:lblAlgn val="ctr"/>
        <c:lblOffset val="100"/>
        <c:noMultiLvlLbl val="0"/>
      </c:catAx>
      <c:valAx>
        <c:axId val="113386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800" dirty="0"/>
                  <a:t>Выживаемость,</a:t>
                </a:r>
                <a:r>
                  <a:rPr lang="ru-RU" sz="1800" baseline="0" dirty="0"/>
                  <a:t> %</a:t>
                </a:r>
                <a:endParaRPr lang="ru-RU" sz="18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13044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4141898623285935E-2"/>
          <c:y val="0.80540232359255104"/>
          <c:w val="0.97585810137671403"/>
          <c:h val="0.19213484671309194"/>
        </c:manualLayout>
      </c:layout>
      <c:overlay val="0"/>
      <c:txPr>
        <a:bodyPr/>
        <a:lstStyle/>
        <a:p>
          <a:pPr>
            <a:defRPr sz="1400" b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A5463-C946-4C2D-90B3-BDC1A0C34B8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B7742-BE36-4BF9-B5B6-5569F5829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133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70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B2C3F-D3C2-4976-8CAD-E4DF19CC6D4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5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B2C3F-D3C2-4976-8CAD-E4DF19CC6D4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66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B2C3F-D3C2-4976-8CAD-E4DF19CC6D4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255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200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8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5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27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5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3504C-D644-4E64-BDAA-780C28726BB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15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7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38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38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B7742-BE36-4BF9-B5B6-5569F582967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3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21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985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83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8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08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42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02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9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6F88A-B313-416C-AD34-45D7D5221761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D9BF6-7EB8-41DA-B99A-85C1D0007F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20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4.jp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8.emf"/><Relationship Id="rId5" Type="http://schemas.openxmlformats.org/officeDocument/2006/relationships/image" Target="../media/image36.jpeg"/><Relationship Id="rId10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3.png"/><Relationship Id="rId4" Type="http://schemas.openxmlformats.org/officeDocument/2006/relationships/image" Target="../media/image48.emf"/><Relationship Id="rId9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80" y="561704"/>
            <a:ext cx="11538131" cy="1278672"/>
          </a:xfrm>
        </p:spPr>
        <p:txBody>
          <a:bodyPr>
            <a:noAutofit/>
          </a:bodyPr>
          <a:lstStyle/>
          <a:p>
            <a:r>
              <a:rPr lang="ru-RU" sz="3400" b="1" u="sng" dirty="0" smtClean="0">
                <a:solidFill>
                  <a:srgbClr val="FF0000"/>
                </a:solidFill>
              </a:rPr>
              <a:t>ИННОВАЦИОННЫЕ ТЕХНОЛОГИИ В ПРОФИЛАКТИКЕ,  ЛЕЧЕНИИ И РЕАБИЛИТАЦИИ КОРОНАВИРУСНОЙ ИНФЕКЦИИ </a:t>
            </a:r>
            <a:endParaRPr lang="ru-RU" sz="3400" b="1" u="sng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8226" y="2250140"/>
            <a:ext cx="9144000" cy="913190"/>
          </a:xfrm>
        </p:spPr>
        <p:txBody>
          <a:bodyPr>
            <a:normAutofit fontScale="92500"/>
          </a:bodyPr>
          <a:lstStyle/>
          <a:p>
            <a:r>
              <a:rPr lang="ru-RU" sz="3400" b="1" i="1" dirty="0" smtClean="0"/>
              <a:t>С.Б.</a:t>
            </a:r>
            <a:r>
              <a:rPr lang="en-US" sz="3400" b="1" i="1" dirty="0" smtClean="0"/>
              <a:t> </a:t>
            </a:r>
            <a:r>
              <a:rPr lang="ru-RU" sz="3400" b="1" i="1" dirty="0" err="1" smtClean="0"/>
              <a:t>Оникиенко</a:t>
            </a:r>
            <a:r>
              <a:rPr lang="ru-RU" sz="3400" b="1" i="1" dirty="0" smtClean="0"/>
              <a:t>, В.А. </a:t>
            </a:r>
            <a:r>
              <a:rPr lang="ru-RU" sz="3400" b="1" i="1" dirty="0" err="1" smtClean="0"/>
              <a:t>Черешнев</a:t>
            </a:r>
            <a:r>
              <a:rPr lang="ru-RU" sz="3400" b="1" i="1" dirty="0" smtClean="0"/>
              <a:t>, </a:t>
            </a:r>
            <a:r>
              <a:rPr lang="ru-RU" sz="3400" b="1" i="1" dirty="0" err="1" smtClean="0"/>
              <a:t>А.Л.Ниворожкин</a:t>
            </a:r>
            <a:endParaRPr lang="ru-RU" sz="3400" b="1" i="1" dirty="0" smtClean="0"/>
          </a:p>
          <a:p>
            <a:endParaRPr lang="ru-RU" sz="3400" b="1" i="1" dirty="0" smtClean="0"/>
          </a:p>
          <a:p>
            <a:endParaRPr lang="ru-RU" sz="3400" b="1" i="1" dirty="0" smtClean="0"/>
          </a:p>
          <a:p>
            <a:endParaRPr lang="ru-RU" sz="3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731" y="4114800"/>
            <a:ext cx="4022697" cy="2536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29" y="4213412"/>
            <a:ext cx="3776159" cy="243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57947346"/>
              </p:ext>
            </p:extLst>
          </p:nvPr>
        </p:nvGraphicFramePr>
        <p:xfrm>
          <a:off x="172720" y="1647479"/>
          <a:ext cx="1060704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74320" y="367979"/>
            <a:ext cx="117246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БТШ70 на экспрессию PD-1-рецепторов в CD3+CD8+ клетках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 крови (иммунотерапия рака)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7840" y="5949281"/>
            <a:ext cx="1035303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БТШ70 снижает число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PD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ru-RU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клеток в периферической крови в 1,6-2,7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раза.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1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9729" y="188640"/>
            <a:ext cx="10866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/>
              <a:t>Инкубационная проба</a:t>
            </a:r>
            <a:r>
              <a:rPr lang="ru-RU" sz="2800" i="1" dirty="0" smtClean="0"/>
              <a:t>: </a:t>
            </a:r>
            <a:r>
              <a:rPr lang="ru-RU" sz="2800" i="1" dirty="0"/>
              <a:t>изменение числа </a:t>
            </a:r>
            <a:r>
              <a:rPr lang="ru-RU" sz="2800" b="1" i="1" dirty="0"/>
              <a:t>PD-1-позитивных  Т-лимфоцитов</a:t>
            </a:r>
            <a:r>
              <a:rPr lang="ru-RU" sz="2800" b="1" dirty="0"/>
              <a:t> </a:t>
            </a:r>
            <a:r>
              <a:rPr lang="ru-RU" sz="2800" b="1" dirty="0" smtClean="0"/>
              <a:t> </a:t>
            </a:r>
            <a:r>
              <a:rPr lang="ru-RU" sz="2800" dirty="0"/>
              <a:t>после  инкубации </a:t>
            </a:r>
            <a:r>
              <a:rPr lang="ru-RU" sz="2800" dirty="0" err="1"/>
              <a:t>биопроб</a:t>
            </a:r>
            <a:r>
              <a:rPr lang="ru-RU" sz="2800" dirty="0"/>
              <a:t>   с </a:t>
            </a:r>
            <a:r>
              <a:rPr lang="ru-RU" sz="2800" dirty="0" err="1"/>
              <a:t>Ниволумабом</a:t>
            </a:r>
            <a:r>
              <a:rPr lang="ru-RU" sz="2800" dirty="0"/>
              <a:t> и БТШ70</a:t>
            </a:r>
            <a:endParaRPr lang="ru-RU" sz="2800" i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16380752"/>
              </p:ext>
            </p:extLst>
          </p:nvPr>
        </p:nvGraphicFramePr>
        <p:xfrm>
          <a:off x="660400" y="1867610"/>
          <a:ext cx="10271760" cy="4418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386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327" y="1"/>
            <a:ext cx="8853347" cy="866877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Защитный эффект БТШ70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высокопатогенной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гриппозной  пневмонии (респираторный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дистресс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-синдром) у мышей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6041631" y="714933"/>
            <a:ext cx="52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8092966" y="567559"/>
            <a:ext cx="3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  <a:endParaRPr lang="ru-RU" sz="28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1EF6148-9849-4A08-9067-581969B1596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04942" y="714935"/>
          <a:ext cx="8363058" cy="2312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803115"/>
              </p:ext>
            </p:extLst>
          </p:nvPr>
        </p:nvGraphicFramePr>
        <p:xfrm>
          <a:off x="1721881" y="3051479"/>
          <a:ext cx="8800793" cy="1402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359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75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8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7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11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Параметры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Группы животных</a:t>
                      </a:r>
                      <a:endParaRPr lang="ru-RU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БТШ70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БТШ70-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Fc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Контроль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Интактные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Легочный </a:t>
                      </a:r>
                      <a:r>
                        <a:rPr lang="ru-RU" sz="1800" dirty="0" err="1">
                          <a:effectLst/>
                          <a:latin typeface="+mn-lt"/>
                        </a:rPr>
                        <a:t>коэфф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.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13,2±2,4</a:t>
                      </a:r>
                      <a:r>
                        <a:rPr lang="ru-RU" sz="1800" baseline="30000" dirty="0">
                          <a:effectLst/>
                          <a:latin typeface="+mn-lt"/>
                        </a:rPr>
                        <a:t>*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9,8±0,7</a:t>
                      </a:r>
                      <a:r>
                        <a:rPr lang="ru-RU" sz="18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22,4±2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/>
                        </a:rPr>
                        <a:t>1,5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7,8±0,6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041"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</a:rPr>
                        <a:t>*</a:t>
                      </a:r>
                      <a:r>
                        <a:rPr lang="ru-RU" sz="18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Р&lt;0,05 - в сравнении с контролем;</a:t>
                      </a:r>
                      <a:r>
                        <a:rPr lang="ru-RU" sz="1800" baseline="0" dirty="0">
                          <a:effectLst/>
                          <a:latin typeface="+mn-lt"/>
                        </a:rPr>
                        <a:t>   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" name="Рисунок 8" descr="http://oo8.mail.yandex.net/static/de0b2429a472476abb5cebc82ae700f0/tmpovr9Gw_html_m7e465ba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1637" y="4478058"/>
            <a:ext cx="1786363" cy="219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http://oo8.mail.yandex.net/static/de0b2429a472476abb5cebc82ae700f0/tmpovr9Gw_html_24568eeb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5022" y="4520856"/>
            <a:ext cx="1796614" cy="208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http://oo8.mail.yandex.net/static/de0b2429a472476abb5cebc82ae700f0/tmpovr9Gw_html_m6851842e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4428" y="4678877"/>
            <a:ext cx="1881674" cy="190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http://oo8.mail.yandex.net/static/de0b2429a472476abb5cebc82ae700f0/tmpovr9Gw_html_42372eef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6475" y="4575903"/>
            <a:ext cx="2028174" cy="191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6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8" y="365124"/>
            <a:ext cx="12117571" cy="4298316"/>
          </a:xfrm>
        </p:spPr>
        <p:txBody>
          <a:bodyPr>
            <a:normAutofit fontScale="90000"/>
          </a:bodyPr>
          <a:lstStyle/>
          <a:p>
            <a:r>
              <a:rPr lang="ru-RU" sz="2900" dirty="0"/>
              <a:t/>
            </a:r>
            <a:br>
              <a:rPr lang="ru-RU" sz="2900" dirty="0"/>
            </a:b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/>
              <a:t/>
            </a:r>
            <a:br>
              <a:rPr lang="ru-RU" sz="2900" dirty="0"/>
            </a:br>
            <a:r>
              <a:rPr lang="ru-RU" sz="2900" b="1" dirty="0"/>
              <a:t>Дефицит образования защитных белков клеточного стресса (БТШ70) и эндогенных сигнальных молекул (СО, NO, </a:t>
            </a:r>
            <a:r>
              <a:rPr lang="en-US" sz="2900" b="1" dirty="0"/>
              <a:t>H</a:t>
            </a:r>
            <a:r>
              <a:rPr lang="ru-RU" sz="2900" b="1" baseline="-25000" dirty="0"/>
              <a:t>2</a:t>
            </a:r>
            <a:r>
              <a:rPr lang="en-US" sz="2900" b="1" dirty="0"/>
              <a:t>S</a:t>
            </a:r>
            <a:r>
              <a:rPr lang="ru-RU" sz="2900" b="1" dirty="0"/>
              <a:t>)  играет важную роль в развитии </a:t>
            </a:r>
            <a:r>
              <a:rPr lang="ru-RU" sz="2900" dirty="0"/>
              <a:t> гипоксического </a:t>
            </a:r>
            <a:r>
              <a:rPr lang="ru-RU" sz="2900" dirty="0" err="1" smtClean="0"/>
              <a:t>гипометаболизма</a:t>
            </a:r>
            <a:r>
              <a:rPr lang="ru-RU" sz="2900" dirty="0" smtClean="0"/>
              <a:t>.</a:t>
            </a:r>
            <a:r>
              <a:rPr lang="ru-RU" sz="2900" dirty="0"/>
              <a:t/>
            </a:r>
            <a:br>
              <a:rPr lang="ru-RU" sz="2900" dirty="0"/>
            </a:br>
            <a:r>
              <a:rPr lang="ru-RU" sz="2900" dirty="0" smtClean="0"/>
              <a:t>Защитные белки клеточного стресса (</a:t>
            </a:r>
            <a:r>
              <a:rPr lang="ru-RU" sz="2900" b="1" dirty="0" smtClean="0"/>
              <a:t>БТШ70) </a:t>
            </a:r>
            <a:r>
              <a:rPr lang="ru-RU" sz="2900" b="1" dirty="0"/>
              <a:t>активируют клеточные механизмы иммунного ответа, препятствуют развитию респираторного </a:t>
            </a:r>
            <a:r>
              <a:rPr lang="ru-RU" sz="2900" b="1" dirty="0" err="1"/>
              <a:t>дистресс</a:t>
            </a:r>
            <a:r>
              <a:rPr lang="ru-RU" sz="2900" b="1" dirty="0"/>
              <a:t>-синдрома , проникновению  </a:t>
            </a:r>
            <a:r>
              <a:rPr lang="ru-RU" sz="2900" b="1" dirty="0" err="1"/>
              <a:t>коронавирусов</a:t>
            </a:r>
            <a:r>
              <a:rPr lang="ru-RU" sz="2900" b="1" dirty="0"/>
              <a:t> </a:t>
            </a:r>
            <a:r>
              <a:rPr lang="ru-RU" sz="2900" b="1" dirty="0" smtClean="0"/>
              <a:t>в клетки-мишени </a:t>
            </a:r>
            <a:r>
              <a:rPr lang="ru-RU" sz="2900" b="1" dirty="0"/>
              <a:t>и их размножению в </a:t>
            </a:r>
            <a:r>
              <a:rPr lang="ru-RU" sz="2900" b="1" dirty="0" smtClean="0"/>
              <a:t>этих клетках. </a:t>
            </a:r>
            <a:br>
              <a:rPr lang="ru-RU" sz="2900" b="1" dirty="0" smtClean="0"/>
            </a:br>
            <a:r>
              <a:rPr lang="ru-RU" sz="2900" b="1" dirty="0" smtClean="0"/>
              <a:t>БТШ70 </a:t>
            </a:r>
            <a:r>
              <a:rPr lang="ru-RU" sz="2900" b="1" dirty="0"/>
              <a:t>активируют, а </a:t>
            </a:r>
            <a:r>
              <a:rPr lang="ru-RU" sz="2900" b="1" dirty="0" err="1"/>
              <a:t>коронавирусы</a:t>
            </a:r>
            <a:r>
              <a:rPr lang="ru-RU" sz="2900" b="1" dirty="0"/>
              <a:t>, наоборот подавляют синтез </a:t>
            </a:r>
            <a:r>
              <a:rPr lang="ru-RU" sz="2900" b="1" dirty="0" smtClean="0"/>
              <a:t> противовирусного </a:t>
            </a:r>
            <a:r>
              <a:rPr lang="ru-RU" sz="2900" b="1" dirty="0"/>
              <a:t>белка интерферона. </a:t>
            </a:r>
            <a:r>
              <a:rPr lang="ru-RU" sz="2900" b="1" dirty="0" smtClean="0"/>
              <a:t/>
            </a:r>
            <a:br>
              <a:rPr lang="ru-RU" sz="2900" b="1" dirty="0" smtClean="0"/>
            </a:br>
            <a:r>
              <a:rPr lang="ru-RU" sz="2900" b="1" dirty="0"/>
              <a:t/>
            </a:r>
            <a:br>
              <a:rPr lang="ru-RU" sz="2900" b="1" dirty="0"/>
            </a:br>
            <a:r>
              <a:rPr lang="ru-RU" sz="2900" b="1" dirty="0"/>
              <a:t>Фирмой </a:t>
            </a:r>
            <a:r>
              <a:rPr lang="en-US" sz="2900" b="1" dirty="0" err="1"/>
              <a:t>HaloVax</a:t>
            </a:r>
            <a:r>
              <a:rPr lang="ru-RU" sz="2900" b="1" dirty="0"/>
              <a:t> (</a:t>
            </a:r>
            <a:r>
              <a:rPr lang="en-US" sz="2900" b="1" dirty="0"/>
              <a:t>C</a:t>
            </a:r>
            <a:r>
              <a:rPr lang="ru-RU" sz="2900" b="1" dirty="0"/>
              <a:t>ША) создана вакцина на основе </a:t>
            </a:r>
            <a:r>
              <a:rPr lang="en-US" sz="2900" b="1" dirty="0"/>
              <a:t>S</a:t>
            </a:r>
            <a:r>
              <a:rPr lang="ru-RU" sz="2900" b="1" dirty="0"/>
              <a:t>-белка </a:t>
            </a:r>
            <a:r>
              <a:rPr lang="ru-RU" sz="2900" b="1" dirty="0" err="1"/>
              <a:t>коронавируса</a:t>
            </a:r>
            <a:r>
              <a:rPr lang="ru-RU" sz="2900" b="1" dirty="0"/>
              <a:t> и БТШ70,  адъюванта, который активирует  Т- клеточный  иммунный ответ на </a:t>
            </a:r>
            <a:r>
              <a:rPr lang="ru-RU" sz="2900" b="1" dirty="0" err="1" smtClean="0"/>
              <a:t>коронавирусы</a:t>
            </a:r>
            <a:r>
              <a:rPr lang="ru-RU" sz="2900" b="1" dirty="0" smtClean="0"/>
              <a:t>. </a:t>
            </a:r>
            <a:r>
              <a:rPr lang="ru-RU" sz="2900" dirty="0"/>
              <a:t/>
            </a:r>
            <a:br>
              <a:rPr lang="ru-RU" sz="2900" dirty="0"/>
            </a:br>
            <a:r>
              <a:rPr lang="ru-RU" sz="2900" b="1" dirty="0"/>
              <a:t>В существующих вакцинах от </a:t>
            </a:r>
            <a:r>
              <a:rPr lang="ru-RU" sz="2900" b="1" dirty="0" err="1"/>
              <a:t>коронавируса</a:t>
            </a:r>
            <a:r>
              <a:rPr lang="ru-RU" sz="2900" b="1" dirty="0"/>
              <a:t> (</a:t>
            </a:r>
            <a:r>
              <a:rPr lang="en-US" sz="2900" b="1" dirty="0"/>
              <a:t>Pfizer</a:t>
            </a:r>
            <a:r>
              <a:rPr lang="ru-RU" sz="2900" b="1" dirty="0"/>
              <a:t>, Вектор, Центра Чумакова) в качестве адъюванта применяют соли алюминия, которые активируют </a:t>
            </a:r>
            <a:r>
              <a:rPr lang="ru-RU" sz="2900" b="1" u="sng" dirty="0"/>
              <a:t>гуморальный</a:t>
            </a:r>
            <a:r>
              <a:rPr lang="ru-RU" sz="2900" b="1" dirty="0"/>
              <a:t> (образование антител), </a:t>
            </a:r>
            <a:r>
              <a:rPr lang="ru-RU" sz="2900" b="1" u="sng" dirty="0"/>
              <a:t>а не клеточный </a:t>
            </a:r>
            <a:r>
              <a:rPr lang="ru-RU" sz="2900" b="1" dirty="0"/>
              <a:t>целевой иммунный ответ</a:t>
            </a:r>
            <a:r>
              <a:rPr lang="ru-RU" sz="2700" b="1" dirty="0"/>
              <a:t>.</a:t>
            </a:r>
            <a:br>
              <a:rPr lang="ru-RU" sz="2700" b="1" dirty="0"/>
            </a:br>
            <a:endParaRPr lang="ru-RU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413" y="5576389"/>
            <a:ext cx="10515600" cy="86473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Побочное действие солей алюминия при вакцинации включает </a:t>
            </a:r>
            <a:r>
              <a:rPr lang="ru-RU" dirty="0"/>
              <a:t>развитие </a:t>
            </a:r>
            <a:r>
              <a:rPr lang="ru-RU" dirty="0" err="1"/>
              <a:t>миалгиеского</a:t>
            </a:r>
            <a:r>
              <a:rPr lang="ru-RU" dirty="0"/>
              <a:t> </a:t>
            </a:r>
            <a:r>
              <a:rPr lang="ru-RU" dirty="0" err="1" smtClean="0"/>
              <a:t>энцефаломиелита</a:t>
            </a:r>
            <a:r>
              <a:rPr lang="ru-RU" dirty="0"/>
              <a:t> </a:t>
            </a:r>
            <a:r>
              <a:rPr lang="ru-RU" i="1" dirty="0" smtClean="0"/>
              <a:t>(синдрома </a:t>
            </a:r>
            <a:r>
              <a:rPr lang="ru-RU" i="1" dirty="0"/>
              <a:t>хронической </a:t>
            </a:r>
            <a:r>
              <a:rPr lang="ru-RU" i="1" dirty="0" smtClean="0"/>
              <a:t>усталости</a:t>
            </a:r>
            <a:r>
              <a:rPr lang="ru-RU" dirty="0" smtClean="0"/>
              <a:t>)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8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86" y="119743"/>
            <a:ext cx="11854543" cy="67382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/>
              <a:t>Мы разработали </a:t>
            </a:r>
            <a:r>
              <a:rPr lang="ru-RU" sz="3100" b="1" u="sng" dirty="0"/>
              <a:t>инновационную лазерную технологию</a:t>
            </a:r>
            <a:r>
              <a:rPr lang="ru-RU" sz="3100" u="sng" dirty="0"/>
              <a:t> - </a:t>
            </a:r>
            <a:r>
              <a:rPr lang="ru-RU" sz="3100" b="1" u="sng" dirty="0"/>
              <a:t>«лазерные </a:t>
            </a:r>
            <a:r>
              <a:rPr lang="ru-RU" sz="3100" b="1" u="sng" dirty="0" err="1"/>
              <a:t>адьюванты</a:t>
            </a:r>
            <a:r>
              <a:rPr lang="ru-RU" sz="3100" b="1" u="sng" dirty="0"/>
              <a:t> вакцин» </a:t>
            </a:r>
            <a:r>
              <a:rPr lang="ru-RU" sz="3100" dirty="0"/>
              <a:t>для повышения эффективности вакцинации. </a:t>
            </a:r>
            <a:r>
              <a:rPr lang="ru-RU" sz="3100" dirty="0" smtClean="0"/>
              <a:t>                 Она </a:t>
            </a:r>
            <a:r>
              <a:rPr lang="ru-RU" sz="3100" dirty="0"/>
              <a:t>основана </a:t>
            </a:r>
            <a:r>
              <a:rPr lang="ru-RU" sz="3100" b="1" i="1" dirty="0"/>
              <a:t>на  активации синтеза и выхода из клеток собственных БТШ70 при облучении кожи лазером с последующим введением вакцины в зону облучения.  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>БТШ70 активирует </a:t>
            </a:r>
            <a:r>
              <a:rPr lang="ru-RU" sz="3100" b="1" dirty="0"/>
              <a:t>дендритные</a:t>
            </a:r>
            <a:r>
              <a:rPr lang="ru-RU" sz="3100" dirty="0"/>
              <a:t> клетки кожи, которые представляют целевые антигены иммунной системе организма и </a:t>
            </a:r>
            <a:r>
              <a:rPr lang="ru-RU" sz="3100" b="1" dirty="0"/>
              <a:t>запускают клеточные механизмы противовирусного иммунного ответа. 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>Лазерные адъюванты вакцин  позволяют </a:t>
            </a:r>
            <a:r>
              <a:rPr lang="ru-RU" sz="3100" b="1" dirty="0"/>
              <a:t>многократно уменьшить дозу</a:t>
            </a:r>
            <a:r>
              <a:rPr lang="ru-RU" sz="3100" dirty="0"/>
              <a:t> вакцины, необходимую для эффективной вакцинации и исключить  </a:t>
            </a:r>
            <a:r>
              <a:rPr lang="ru-RU" sz="3100" b="1" dirty="0"/>
              <a:t>потребность в проведении повторных вакцинаций</a:t>
            </a:r>
            <a:r>
              <a:rPr lang="ru-RU" sz="3100" dirty="0"/>
              <a:t>.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>Технология защищена </a:t>
            </a:r>
            <a:r>
              <a:rPr lang="ru-RU" sz="3100" b="1" dirty="0"/>
              <a:t>патентами РФ, США, Евросоюза</a:t>
            </a:r>
            <a:r>
              <a:rPr lang="ru-RU" sz="3100" dirty="0"/>
              <a:t>. Ее апробацию проводили на базе </a:t>
            </a:r>
            <a:r>
              <a:rPr lang="ru-RU" sz="3100" b="1" dirty="0"/>
              <a:t>Центра Вакцин и Иммунотерапии</a:t>
            </a:r>
            <a:r>
              <a:rPr lang="ru-RU" sz="3100" dirty="0"/>
              <a:t> </a:t>
            </a:r>
            <a:r>
              <a:rPr lang="ru-RU" sz="3100" b="1" dirty="0"/>
              <a:t>Главного Госпиталя штата </a:t>
            </a:r>
            <a:r>
              <a:rPr lang="ru-RU" sz="3100" b="1" dirty="0" err="1"/>
              <a:t>Массачуссетс</a:t>
            </a:r>
            <a:r>
              <a:rPr lang="ru-RU" sz="3100" dirty="0"/>
              <a:t> (Бостон, США), где в </a:t>
            </a:r>
            <a:r>
              <a:rPr lang="ru-RU" sz="3100" b="1" dirty="0"/>
              <a:t>пилотных клин</a:t>
            </a:r>
            <a:r>
              <a:rPr lang="ru-RU" sz="2800" b="1" dirty="0"/>
              <a:t>ических исследованиях была подтверждена ее эффективность</a:t>
            </a:r>
            <a:r>
              <a:rPr lang="ru-RU" sz="2800" dirty="0"/>
              <a:t>. 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285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631504" y="227992"/>
            <a:ext cx="9036496" cy="6551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defRPr/>
            </a:pPr>
            <a:r>
              <a:rPr lang="ru-RU" sz="2000" dirty="0" smtClean="0"/>
              <a:t> </a:t>
            </a:r>
            <a:r>
              <a:rPr lang="ru-RU" sz="2000" dirty="0"/>
              <a:t>лазерные </a:t>
            </a:r>
            <a:r>
              <a:rPr lang="ru-RU" sz="2000" dirty="0" smtClean="0"/>
              <a:t>адъюванты вакцин</a:t>
            </a:r>
            <a:endParaRPr lang="ru-RU" sz="2000" dirty="0"/>
          </a:p>
        </p:txBody>
      </p:sp>
      <p:pic>
        <p:nvPicPr>
          <p:cNvPr id="5" name="Picture 4" descr="DSC0006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6315" y="670445"/>
            <a:ext cx="2275892" cy="242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5" descr="http://oo8.mail.yandex.net/static/de0b2429a472476abb5cebc82ae700f0/tmpovr9Gw_html_206e3d9c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399" y="4116212"/>
            <a:ext cx="4034899" cy="2380498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335633"/>
              </p:ext>
            </p:extLst>
          </p:nvPr>
        </p:nvGraphicFramePr>
        <p:xfrm>
          <a:off x="174867" y="1644412"/>
          <a:ext cx="4615546" cy="43580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7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7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7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Группы животных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Титр антител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log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 (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±2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 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Контроль (вакцина)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66675" marR="66675" marT="66683" marB="666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2,8 ± 0,3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66675" marR="66675" marT="66683" marB="6668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Вакцина + лазер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экспозиция 1 мин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66675" marR="66675" marT="66683" marB="666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4,3 ± 0,3*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66675" marR="66675" marT="66683" marB="66683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Вакцина + лазер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экспозиция 2 мин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66675" marR="66675" marT="66683" marB="666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5,2 ± 0,4*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66675" marR="66675" marT="66683" marB="66683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Вакцина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БТШ70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66675" marR="66675" marT="66683" marB="666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4,7 ± 0,35*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Arial" charset="0"/>
                        <a:cs typeface="Times New Roman" charset="0"/>
                      </a:endParaRPr>
                    </a:p>
                  </a:txBody>
                  <a:tcPr marL="66675" marR="66675" marT="66683" marB="66683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1511" y="721082"/>
            <a:ext cx="47897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cs typeface="Times New Roman" charset="0"/>
              </a:rPr>
              <a:t>Титр гемагглютинин-ингибирующих антител через 28 </a:t>
            </a:r>
            <a:r>
              <a:rPr lang="ru-RU" dirty="0" err="1">
                <a:cs typeface="Times New Roman" charset="0"/>
              </a:rPr>
              <a:t>сут</a:t>
            </a:r>
            <a:r>
              <a:rPr lang="ru-RU" dirty="0">
                <a:cs typeface="Times New Roman" charset="0"/>
              </a:rPr>
              <a:t> после внутрикожного введения вакцины </a:t>
            </a:r>
            <a:r>
              <a:rPr lang="ru-RU" dirty="0" err="1">
                <a:cs typeface="Times New Roman" charset="0"/>
              </a:rPr>
              <a:t>Ваксигрипп</a:t>
            </a:r>
            <a:r>
              <a:rPr lang="ru-RU" dirty="0">
                <a:cs typeface="Times New Roman" charset="0"/>
              </a:rPr>
              <a:t> (</a:t>
            </a:r>
            <a:r>
              <a:rPr lang="en-US" dirty="0">
                <a:cs typeface="Times New Roman" charset="0"/>
              </a:rPr>
              <a:t>H3N2)</a:t>
            </a:r>
            <a:r>
              <a:rPr lang="ru-RU" dirty="0">
                <a:cs typeface="Times New Roman" charset="0"/>
              </a:rPr>
              <a:t> в зону облучения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35758" y="3329024"/>
            <a:ext cx="4228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БТШ70 в коже уха мыши после лазерного облучения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47851" y="6370179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cs typeface="Times New Roman" panose="02020603050405020304" pitchFamily="18" charset="0"/>
              </a:rPr>
              <a:t>1 мин.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04581" y="6370179"/>
            <a:ext cx="1559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cs typeface="Times New Roman" panose="02020603050405020304" pitchFamily="18" charset="0"/>
              </a:rPr>
              <a:t>3 мин</a:t>
            </a:r>
            <a:r>
              <a:rPr lang="ru-RU" sz="2000" dirty="0"/>
              <a:t>.</a:t>
            </a:r>
          </a:p>
        </p:txBody>
      </p:sp>
      <p:pic>
        <p:nvPicPr>
          <p:cNvPr id="13" name="Picture 2" descr="E:\саша-облуч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752" y="670445"/>
            <a:ext cx="2531621" cy="249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82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61458"/>
            <a:ext cx="7772400" cy="544286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ru-RU" sz="3600" b="1" dirty="0"/>
              <a:t>Лазерные адъюванты </a:t>
            </a:r>
            <a:r>
              <a:rPr lang="ru-RU" sz="3600" b="1" dirty="0" smtClean="0"/>
              <a:t>вакцин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9" y="458251"/>
            <a:ext cx="3495028" cy="1302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66" y="2579364"/>
            <a:ext cx="5058973" cy="3948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811" y="2579363"/>
            <a:ext cx="4768769" cy="394875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1779" y="385425"/>
            <a:ext cx="1327757" cy="130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718364" y="647792"/>
            <a:ext cx="35038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Центр Передовых Радиационных Медицинских и Биологических</a:t>
            </a:r>
            <a:r>
              <a:rPr lang="ru-RU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Технологий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8311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503"/>
            <a:ext cx="6816436" cy="2375065"/>
          </a:xfrm>
        </p:spPr>
        <p:txBody>
          <a:bodyPr>
            <a:noAutofit/>
          </a:bodyPr>
          <a:lstStyle/>
          <a:p>
            <a:r>
              <a:rPr lang="ru-RU" sz="2600" b="1" dirty="0"/>
              <a:t>Эта технология может быть использована для повышения </a:t>
            </a:r>
            <a:r>
              <a:rPr lang="ru-RU" sz="2600" b="1" i="1" dirty="0"/>
              <a:t>эффективности вакцинации от </a:t>
            </a:r>
            <a:r>
              <a:rPr lang="en-US" sz="2600" b="1" i="1" dirty="0" smtClean="0"/>
              <a:t> COVID</a:t>
            </a:r>
            <a:r>
              <a:rPr lang="ru-RU" sz="2600" b="1" i="1" dirty="0"/>
              <a:t>-19</a:t>
            </a:r>
            <a:r>
              <a:rPr lang="ru-RU" sz="2600" b="1" i="1" dirty="0" smtClean="0"/>
              <a:t>.</a:t>
            </a:r>
            <a:br>
              <a:rPr lang="ru-RU" sz="2600" b="1" i="1" dirty="0" smtClean="0"/>
            </a:br>
            <a:r>
              <a:rPr lang="ru-RU" sz="2600" b="1" dirty="0" smtClean="0"/>
              <a:t> </a:t>
            </a:r>
            <a:r>
              <a:rPr lang="ru-RU" sz="2600" b="1" dirty="0"/>
              <a:t>Для ее реализации создана  портативная отечественная лазерная установка, которая превосходит  лучшие мировые аналоги. </a:t>
            </a:r>
            <a:r>
              <a:rPr lang="ru-RU" sz="2800" b="1" dirty="0"/>
              <a:t> 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3405" y="2902527"/>
            <a:ext cx="6863246" cy="3663423"/>
          </a:xfrm>
        </p:spPr>
        <p:txBody>
          <a:bodyPr>
            <a:normAutofit fontScale="47500" lnSpcReduction="20000"/>
          </a:bodyPr>
          <a:lstStyle/>
          <a:p>
            <a:pPr marL="0" lvl="0" indent="0" algn="ctr">
              <a:lnSpc>
                <a:spcPct val="115000"/>
              </a:lnSpc>
              <a:spcAft>
                <a:spcPts val="0"/>
              </a:spcAft>
              <a:buSzPts val="1100"/>
              <a:buNone/>
            </a:pPr>
            <a:r>
              <a:rPr lang="ru-RU" sz="4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Патенты по проекту «Лазерные </a:t>
            </a:r>
            <a:r>
              <a:rPr lang="ru-RU" sz="44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адюванты</a:t>
            </a:r>
            <a:r>
              <a:rPr lang="ru-RU" sz="4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вакцин»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SzPts val="1100"/>
              <a:buNone/>
            </a:pPr>
            <a:r>
              <a:rPr lang="ru-RU" sz="4400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Патент </a:t>
            </a:r>
            <a:r>
              <a:rPr lang="ru-RU" sz="4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РФ №2345788 «Способ лазерной вакцинации больных с метастатическими формами рака» </a:t>
            </a:r>
            <a:endParaRPr lang="ru-RU" sz="4400" i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SzPts val="1100"/>
              <a:buNone/>
            </a:pPr>
            <a:r>
              <a:rPr lang="ru-RU" sz="4400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Патент США № 10052376 «Адъюванты вакцин на лазерной основе» 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SzPts val="1100"/>
              <a:buNone/>
            </a:pPr>
            <a:r>
              <a:rPr lang="ru-RU" sz="4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Европатент</a:t>
            </a:r>
            <a:r>
              <a:rPr lang="ru-RU" sz="4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ru-RU" sz="4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-2341932 «Получение адъювантов вакцин с помощью высокоинтенсивных электрических воздействий»  </a:t>
            </a:r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370382"/>
              </p:ext>
            </p:extLst>
          </p:nvPr>
        </p:nvGraphicFramePr>
        <p:xfrm>
          <a:off x="6519553" y="0"/>
          <a:ext cx="5818909" cy="7528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0" name="Acrobat Document" r:id="rId4" imgW="3886200" imgH="5028964" progId="AcroExch.Document.DC">
                  <p:embed/>
                </p:oleObj>
              </mc:Choice>
              <mc:Fallback>
                <p:oleObj name="Acrobat Document" r:id="rId4" imgW="3886200" imgH="5028964" progId="AcroExch.Document.DC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9553" y="0"/>
                        <a:ext cx="5818909" cy="7528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30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08344"/>
            <a:ext cx="12408333" cy="6698512"/>
          </a:xfrm>
        </p:spPr>
        <p:txBody>
          <a:bodyPr>
            <a:noAutofit/>
          </a:bodyPr>
          <a:lstStyle/>
          <a:p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b="1" dirty="0" smtClean="0"/>
              <a:t>                                                        </a:t>
            </a:r>
            <a:r>
              <a:rPr lang="ru-RU" sz="3000" b="1" u="sng" dirty="0" smtClean="0"/>
              <a:t>ТЕХНОЛОГИЯ «ТЕРМОГЕЛИКС»</a:t>
            </a:r>
            <a:br>
              <a:rPr lang="ru-RU" sz="3000" b="1" u="sng" dirty="0" smtClean="0"/>
            </a:b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b="1" dirty="0"/>
              <a:t>Т</a:t>
            </a:r>
            <a:r>
              <a:rPr lang="ru-RU" sz="2600" b="1" dirty="0" smtClean="0"/>
              <a:t>ехнология активации образования в легких  собственных защитных белков клеточного стресса (БТШ70) </a:t>
            </a:r>
            <a:r>
              <a:rPr lang="ru-RU" sz="2600" b="1" i="1" u="sng" dirty="0" smtClean="0"/>
              <a:t>- ингаляции нагретых до 100-110 ͦ С гелий-кислородных  дыхательных смесей</a:t>
            </a:r>
            <a:r>
              <a:rPr lang="ru-RU" sz="2600" i="1" u="sng" dirty="0" smtClean="0"/>
              <a:t>.               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>Технология </a:t>
            </a:r>
            <a:r>
              <a:rPr lang="ru-RU" sz="2600" i="1" u="sng" dirty="0" smtClean="0"/>
              <a:t>ТЕРМОГЕЛИКС</a:t>
            </a:r>
            <a:r>
              <a:rPr lang="ru-RU" sz="2600" b="1" dirty="0" smtClean="0"/>
              <a:t>  восстанавливает нарушенные показатели газообмена, вентиляции легких, уменьшает тяжесть течения СOVID-19 , предотвращает перевод больных на ИВЛ,  ускоряет элиминацию вирусов из организма.                                                                           Применение горячих гелий-кислородных смесей препятствует развитию БТШ-</a:t>
            </a:r>
            <a:r>
              <a:rPr lang="ru-RU" sz="2600" b="1" dirty="0" err="1" smtClean="0"/>
              <a:t>зависи</a:t>
            </a:r>
            <a:r>
              <a:rPr lang="ru-RU" sz="2600" b="1" dirty="0"/>
              <a:t>-</a:t>
            </a:r>
            <a:r>
              <a:rPr lang="ru-RU" sz="2600" b="1" dirty="0" err="1" smtClean="0"/>
              <a:t>мого</a:t>
            </a:r>
            <a:r>
              <a:rPr lang="ru-RU" sz="2600" b="1" dirty="0" smtClean="0"/>
              <a:t> истощения иммунной системы. </a:t>
            </a:r>
            <a:br>
              <a:rPr lang="ru-RU" sz="2600" b="1" dirty="0" smtClean="0"/>
            </a:br>
            <a:r>
              <a:rPr lang="ru-RU" sz="2600" b="1" dirty="0" smtClean="0"/>
              <a:t>Их можно использовать для повышения эффективности вакцинации.                                                                                                                                                      </a:t>
            </a:r>
            <a:br>
              <a:rPr lang="ru-RU" sz="2600" b="1" dirty="0" smtClean="0"/>
            </a:br>
            <a:r>
              <a:rPr lang="ru-RU" sz="2600" b="1" dirty="0" smtClean="0"/>
              <a:t>Результаты наших исследований свидетельствуют, что  технология </a:t>
            </a:r>
            <a:r>
              <a:rPr lang="ru-RU" sz="2600" dirty="0" smtClean="0"/>
              <a:t>«ТЕРМОГЕЛИКС» </a:t>
            </a:r>
            <a:r>
              <a:rPr lang="ru-RU" sz="2600" b="1" dirty="0" smtClean="0"/>
              <a:t>значительно повышает </a:t>
            </a:r>
            <a:r>
              <a:rPr lang="ru-RU" sz="2600" b="1" i="1" u="sng" dirty="0" smtClean="0"/>
              <a:t>Т-клеточный</a:t>
            </a:r>
            <a:r>
              <a:rPr lang="ru-RU" sz="2600" b="1" dirty="0" smtClean="0"/>
              <a:t>, а группы академика </a:t>
            </a:r>
            <a:r>
              <a:rPr lang="ru-RU" sz="2600" b="1" dirty="0" err="1" smtClean="0"/>
              <a:t>Чучалина</a:t>
            </a:r>
            <a:r>
              <a:rPr lang="ru-RU" sz="2600" b="1" dirty="0" smtClean="0"/>
              <a:t>- </a:t>
            </a:r>
            <a:r>
              <a:rPr lang="ru-RU" sz="2600" b="1" i="1" u="sng" dirty="0" smtClean="0"/>
              <a:t>гуморальный (образование противовирусных антител</a:t>
            </a:r>
            <a:r>
              <a:rPr lang="ru-RU" sz="2600" b="1" dirty="0" smtClean="0"/>
              <a:t>) целевой иммунный ответ .                      Феномен </a:t>
            </a:r>
            <a:r>
              <a:rPr lang="ru-RU" sz="3200" b="1" dirty="0" smtClean="0"/>
              <a:t>«</a:t>
            </a:r>
            <a:r>
              <a:rPr lang="ru-RU" sz="3200" b="1" i="1" dirty="0" err="1" smtClean="0"/>
              <a:t>термовакцинации</a:t>
            </a:r>
            <a:r>
              <a:rPr lang="ru-RU" sz="3200" b="1" dirty="0" smtClean="0"/>
              <a:t>».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81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46" y="284102"/>
            <a:ext cx="12029954" cy="1325563"/>
          </a:xfrm>
        </p:spPr>
        <p:txBody>
          <a:bodyPr>
            <a:normAutofit/>
          </a:bodyPr>
          <a:lstStyle/>
          <a:p>
            <a:r>
              <a:rPr lang="ru-RU" sz="2800" b="1" dirty="0"/>
              <a:t>Влияние ингаляций горячих гелий-кислородных смесей (</a:t>
            </a:r>
            <a:r>
              <a:rPr lang="ru-RU" sz="2800" b="1" i="1" u="sng" dirty="0" err="1"/>
              <a:t>Термогеликс</a:t>
            </a:r>
            <a:r>
              <a:rPr lang="ru-RU" sz="2800" b="1" i="1" u="sng" dirty="0"/>
              <a:t>-терапия</a:t>
            </a:r>
            <a:r>
              <a:rPr lang="ru-RU" sz="2800" b="1" dirty="0"/>
              <a:t>)                                                                                      на показатели клеточного иммунитета у больных С</a:t>
            </a:r>
            <a:r>
              <a:rPr lang="en-US" sz="2800" b="1" dirty="0"/>
              <a:t>OVID-19</a:t>
            </a:r>
            <a:endParaRPr lang="ru-RU" sz="2800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409804" y="1940011"/>
          <a:ext cx="11075828" cy="42639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0336">
                  <a:extLst>
                    <a:ext uri="{9D8B030D-6E8A-4147-A177-3AD203B41FA5}">
                      <a16:colId xmlns:a16="http://schemas.microsoft.com/office/drawing/2014/main" val="2086919014"/>
                    </a:ext>
                  </a:extLst>
                </a:gridCol>
                <a:gridCol w="1050325">
                  <a:extLst>
                    <a:ext uri="{9D8B030D-6E8A-4147-A177-3AD203B41FA5}">
                      <a16:colId xmlns:a16="http://schemas.microsoft.com/office/drawing/2014/main" val="174905096"/>
                    </a:ext>
                  </a:extLst>
                </a:gridCol>
                <a:gridCol w="1223319">
                  <a:extLst>
                    <a:ext uri="{9D8B030D-6E8A-4147-A177-3AD203B41FA5}">
                      <a16:colId xmlns:a16="http://schemas.microsoft.com/office/drawing/2014/main" val="1935137515"/>
                    </a:ext>
                  </a:extLst>
                </a:gridCol>
                <a:gridCol w="1198605">
                  <a:extLst>
                    <a:ext uri="{9D8B030D-6E8A-4147-A177-3AD203B41FA5}">
                      <a16:colId xmlns:a16="http://schemas.microsoft.com/office/drawing/2014/main" val="1165289665"/>
                    </a:ext>
                  </a:extLst>
                </a:gridCol>
                <a:gridCol w="1198605">
                  <a:extLst>
                    <a:ext uri="{9D8B030D-6E8A-4147-A177-3AD203B41FA5}">
                      <a16:colId xmlns:a16="http://schemas.microsoft.com/office/drawing/2014/main" val="427313127"/>
                    </a:ext>
                  </a:extLst>
                </a:gridCol>
                <a:gridCol w="1112108">
                  <a:extLst>
                    <a:ext uri="{9D8B030D-6E8A-4147-A177-3AD203B41FA5}">
                      <a16:colId xmlns:a16="http://schemas.microsoft.com/office/drawing/2014/main" val="2804380626"/>
                    </a:ext>
                  </a:extLst>
                </a:gridCol>
                <a:gridCol w="1124465">
                  <a:extLst>
                    <a:ext uri="{9D8B030D-6E8A-4147-A177-3AD203B41FA5}">
                      <a16:colId xmlns:a16="http://schemas.microsoft.com/office/drawing/2014/main" val="1830974182"/>
                    </a:ext>
                  </a:extLst>
                </a:gridCol>
                <a:gridCol w="993207">
                  <a:extLst>
                    <a:ext uri="{9D8B030D-6E8A-4147-A177-3AD203B41FA5}">
                      <a16:colId xmlns:a16="http://schemas.microsoft.com/office/drawing/2014/main" val="1962564347"/>
                    </a:ext>
                  </a:extLst>
                </a:gridCol>
                <a:gridCol w="1224858">
                  <a:extLst>
                    <a:ext uri="{9D8B030D-6E8A-4147-A177-3AD203B41FA5}">
                      <a16:colId xmlns:a16="http://schemas.microsoft.com/office/drawing/2014/main" val="32777221"/>
                    </a:ext>
                  </a:extLst>
                </a:gridCol>
              </a:tblGrid>
              <a:tr h="7290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Пациенты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С</a:t>
                      </a:r>
                      <a:r>
                        <a:rPr lang="en-US" sz="1600" dirty="0">
                          <a:effectLst/>
                        </a:rPr>
                        <a:t>D4+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CD8+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T-NK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NK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B-</a:t>
                      </a:r>
                      <a:r>
                        <a:rPr lang="ru-RU" sz="1600" dirty="0" err="1">
                          <a:effectLst/>
                        </a:rPr>
                        <a:t>Лф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Т-</a:t>
                      </a:r>
                      <a:r>
                        <a:rPr lang="ru-RU" sz="1600" dirty="0" err="1">
                          <a:effectLst/>
                        </a:rPr>
                        <a:t>Лф</a:t>
                      </a:r>
                      <a:r>
                        <a:rPr lang="en-US" sz="1600" dirty="0">
                          <a:effectLst/>
                        </a:rPr>
                        <a:t>-</a:t>
                      </a:r>
                      <a:r>
                        <a:rPr lang="ru-RU" sz="1600" dirty="0" smtClean="0">
                          <a:effectLst/>
                        </a:rPr>
                        <a:t>актив.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NK</a:t>
                      </a:r>
                      <a:r>
                        <a:rPr lang="ru-RU" sz="1600" dirty="0" smtClean="0">
                          <a:effectLst/>
                        </a:rPr>
                        <a:t>-актив.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CD</a:t>
                      </a:r>
                      <a:r>
                        <a:rPr lang="ru-RU" sz="1600" dirty="0">
                          <a:effectLst/>
                        </a:rPr>
                        <a:t>8+</a:t>
                      </a:r>
                      <a:r>
                        <a:rPr lang="en-US" sz="1600" dirty="0">
                          <a:effectLst/>
                        </a:rPr>
                        <a:t>PD</a:t>
                      </a:r>
                      <a:r>
                        <a:rPr lang="ru-RU" sz="1600" dirty="0">
                          <a:effectLst/>
                        </a:rPr>
                        <a:t>-1+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2486064371"/>
                  </a:ext>
                </a:extLst>
              </a:tr>
              <a:tr h="758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1.- до  лечения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240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297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69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366  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194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185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97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46,5%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2305968040"/>
                  </a:ext>
                </a:extLst>
              </a:tr>
              <a:tr h="733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baseline="0" dirty="0" smtClean="0">
                          <a:effectLst/>
                        </a:rPr>
                        <a:t>1. - после лечения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sng" dirty="0">
                          <a:effectLst/>
                        </a:rPr>
                        <a:t>727</a:t>
                      </a:r>
                      <a:r>
                        <a:rPr lang="ru-RU" sz="1600" dirty="0">
                          <a:effectLst/>
                        </a:rPr>
                        <a:t>      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sng" dirty="0">
                          <a:effectLst/>
                        </a:rPr>
                        <a:t>852 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112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312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166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u="sng">
                          <a:effectLst/>
                        </a:rPr>
                        <a:t>737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u="sng" dirty="0">
                          <a:effectLst/>
                        </a:rPr>
                        <a:t>118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u="sng">
                          <a:effectLst/>
                        </a:rPr>
                        <a:t>18,0%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3929145266"/>
                  </a:ext>
                </a:extLst>
              </a:tr>
              <a:tr h="70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baseline="0" dirty="0" smtClean="0">
                          <a:effectLst/>
                        </a:rPr>
                        <a:t>2. - до лечения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   </a:t>
                      </a:r>
                      <a:r>
                        <a:rPr lang="ru-RU" sz="1600" dirty="0" smtClean="0">
                          <a:effectLst/>
                        </a:rPr>
                        <a:t>     831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369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45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77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215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194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28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61,6 %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3417769266"/>
                  </a:ext>
                </a:extLst>
              </a:tr>
              <a:tr h="570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2.-</a:t>
                      </a:r>
                      <a:r>
                        <a:rPr lang="ru-RU" sz="1800" baseline="0" dirty="0" smtClean="0">
                          <a:effectLst/>
                        </a:rPr>
                        <a:t>после лечения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990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sng" dirty="0">
                          <a:effectLst/>
                        </a:rPr>
                        <a:t>505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84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u="sng" dirty="0">
                          <a:effectLst/>
                        </a:rPr>
                        <a:t>274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274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u="sng" dirty="0" smtClean="0">
                          <a:effectLst/>
                        </a:rPr>
                        <a:t>315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u="sng" dirty="0">
                          <a:effectLst/>
                        </a:rPr>
                        <a:t>91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u="sng" dirty="0">
                          <a:effectLst/>
                        </a:rPr>
                        <a:t>1,5 %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432370348"/>
                  </a:ext>
                </a:extLst>
              </a:tr>
              <a:tr h="767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Норма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570-1110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450-850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5-200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180-420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150-450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0-230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    0-60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4-20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1516784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300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9023"/>
            <a:ext cx="9919504" cy="6067050"/>
          </a:xfrm>
        </p:spPr>
        <p:txBody>
          <a:bodyPr>
            <a:noAutofit/>
          </a:bodyPr>
          <a:lstStyle/>
          <a:p>
            <a:r>
              <a:rPr lang="ru-RU" sz="2600" dirty="0"/>
              <a:t>В настоящее время не существует </a:t>
            </a:r>
            <a:r>
              <a:rPr lang="ru-RU" sz="2600" b="1" i="1" u="sng" dirty="0"/>
              <a:t>супероружия, магической (</a:t>
            </a:r>
            <a:r>
              <a:rPr lang="ru-RU" sz="2600" b="1" i="1" u="sng" dirty="0" smtClean="0"/>
              <a:t>серебряной</a:t>
            </a:r>
            <a:r>
              <a:rPr lang="ru-RU" sz="2600" b="1" i="1" u="sng" dirty="0"/>
              <a:t>) пули</a:t>
            </a:r>
            <a:r>
              <a:rPr lang="ru-RU" sz="2600" dirty="0"/>
              <a:t> для победы над </a:t>
            </a:r>
            <a:r>
              <a:rPr lang="ru-RU" sz="2600" dirty="0" err="1"/>
              <a:t>коронавирусом</a:t>
            </a:r>
            <a:r>
              <a:rPr lang="ru-RU" sz="2600" dirty="0"/>
              <a:t>. </a:t>
            </a:r>
            <a:br>
              <a:rPr lang="ru-RU" sz="2600" dirty="0"/>
            </a:br>
            <a:r>
              <a:rPr lang="ru-RU" sz="2600" dirty="0"/>
              <a:t>С</a:t>
            </a:r>
            <a:r>
              <a:rPr lang="ru-RU" sz="2600" dirty="0" smtClean="0"/>
              <a:t>тратегия </a:t>
            </a:r>
            <a:r>
              <a:rPr lang="ru-RU" sz="2600" dirty="0"/>
              <a:t>разработки  средств </a:t>
            </a:r>
            <a:r>
              <a:rPr lang="ru-RU" sz="2600" dirty="0" smtClean="0"/>
              <a:t>защиты </a:t>
            </a:r>
            <a:r>
              <a:rPr lang="ru-RU" sz="2600" dirty="0"/>
              <a:t>от </a:t>
            </a:r>
            <a:r>
              <a:rPr lang="en-US" sz="2600" dirty="0"/>
              <a:t>COVID</a:t>
            </a:r>
            <a:r>
              <a:rPr lang="ru-RU" sz="2600" dirty="0" smtClean="0"/>
              <a:t>-19 основана на блокаде </a:t>
            </a:r>
            <a:r>
              <a:rPr lang="ru-RU" sz="2600" dirty="0"/>
              <a:t>ключевых механизмов </a:t>
            </a:r>
            <a:r>
              <a:rPr lang="ru-RU" sz="2600" dirty="0" smtClean="0"/>
              <a:t>ее патогенеза- </a:t>
            </a:r>
            <a:r>
              <a:rPr lang="ru-RU" sz="2600" i="1" dirty="0" smtClean="0"/>
              <a:t>обуздании</a:t>
            </a:r>
            <a:r>
              <a:rPr lang="ru-RU" sz="2600" dirty="0" smtClean="0"/>
              <a:t> </a:t>
            </a:r>
            <a:r>
              <a:rPr lang="ru-RU" sz="2600" b="1" i="1" dirty="0"/>
              <a:t>«</a:t>
            </a:r>
            <a:r>
              <a:rPr lang="ru-RU" sz="2600" b="1" i="1" u="sng" dirty="0"/>
              <a:t>всадников  </a:t>
            </a:r>
            <a:r>
              <a:rPr lang="ru-RU" sz="2600" b="1" i="1" u="sng" dirty="0" err="1"/>
              <a:t>коронавирусного</a:t>
            </a:r>
            <a:r>
              <a:rPr lang="ru-RU" sz="2600" b="1" i="1" u="sng" dirty="0"/>
              <a:t> </a:t>
            </a:r>
            <a:r>
              <a:rPr lang="ru-RU" sz="2600" b="1" i="1" u="sng" dirty="0" smtClean="0"/>
              <a:t>апокалипсиса</a:t>
            </a:r>
            <a:r>
              <a:rPr lang="ru-RU" sz="2600" b="1" i="1" u="sng" dirty="0"/>
              <a:t>»</a:t>
            </a:r>
            <a:r>
              <a:rPr lang="ru-RU" sz="2600" u="sng" dirty="0"/>
              <a:t> </a:t>
            </a:r>
            <a:r>
              <a:rPr lang="ru-RU" sz="2600" dirty="0" smtClean="0"/>
              <a:t> (</a:t>
            </a:r>
            <a:r>
              <a:rPr lang="en-US" sz="2600" dirty="0"/>
              <a:t>P</a:t>
            </a:r>
            <a:r>
              <a:rPr lang="ru-RU" sz="2600" dirty="0"/>
              <a:t>. </a:t>
            </a:r>
            <a:r>
              <a:rPr lang="en-US" sz="2600" dirty="0"/>
              <a:t>Domingo et al</a:t>
            </a:r>
            <a:r>
              <a:rPr lang="ru-RU" sz="2600" dirty="0"/>
              <a:t>, 2020).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Э</a:t>
            </a:r>
            <a:r>
              <a:rPr lang="ru-RU" sz="2600" b="1" dirty="0" smtClean="0"/>
              <a:t>та </a:t>
            </a:r>
            <a:r>
              <a:rPr lang="ru-RU" sz="2600" b="1" dirty="0"/>
              <a:t>стратегия </a:t>
            </a:r>
            <a:r>
              <a:rPr lang="ru-RU" sz="2600" b="1" dirty="0" smtClean="0"/>
              <a:t>включает: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</a:t>
            </a:r>
            <a:r>
              <a:rPr lang="ru-RU" sz="2600" dirty="0" smtClean="0"/>
              <a:t>. </a:t>
            </a:r>
            <a:r>
              <a:rPr lang="ru-RU" sz="2400" dirty="0" smtClean="0"/>
              <a:t>Поиск </a:t>
            </a:r>
            <a:r>
              <a:rPr lang="ru-RU" sz="2400" dirty="0" err="1" smtClean="0"/>
              <a:t>биомишеней</a:t>
            </a:r>
            <a:r>
              <a:rPr lang="ru-RU" sz="2400" dirty="0"/>
              <a:t>:</a:t>
            </a:r>
            <a:r>
              <a:rPr lang="ru-RU" sz="2400" dirty="0" smtClean="0"/>
              <a:t> </a:t>
            </a:r>
            <a:r>
              <a:rPr lang="ru-RU" sz="2400" b="1" dirty="0" smtClean="0"/>
              <a:t>«слабого звена», </a:t>
            </a:r>
            <a:r>
              <a:rPr lang="ru-RU" sz="2400" b="1" dirty="0"/>
              <a:t>«</a:t>
            </a:r>
            <a:r>
              <a:rPr lang="ru-RU" sz="2400" b="1" dirty="0" smtClean="0"/>
              <a:t>ахиллесовой пяты» </a:t>
            </a:r>
            <a:r>
              <a:rPr lang="ru-RU" sz="2400" b="1" dirty="0" err="1" smtClean="0"/>
              <a:t>коронавируов</a:t>
            </a:r>
            <a:r>
              <a:rPr lang="ru-RU" sz="2400" b="1" dirty="0" smtClean="0"/>
              <a:t>. Их поражение </a:t>
            </a:r>
            <a:r>
              <a:rPr lang="ru-RU" sz="2400" dirty="0" smtClean="0"/>
              <a:t> блокирует патогенное действие вирусов, повышает их  уязвимость   и способствует  гибели этих </a:t>
            </a:r>
            <a:r>
              <a:rPr lang="ru-RU" sz="2400" dirty="0" err="1" smtClean="0"/>
              <a:t>биопатогенов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b="1" i="1" dirty="0" smtClean="0"/>
              <a:t>Перспективные средства воздействия на </a:t>
            </a:r>
            <a:r>
              <a:rPr lang="ru-RU" sz="2400" b="1" i="1" dirty="0" err="1" smtClean="0"/>
              <a:t>биомишени</a:t>
            </a:r>
            <a:r>
              <a:rPr lang="ru-RU" sz="2400" dirty="0" smtClean="0"/>
              <a:t>:</a:t>
            </a:r>
            <a:br>
              <a:rPr lang="ru-RU" sz="2400" dirty="0" smtClean="0"/>
            </a:br>
            <a:r>
              <a:rPr lang="ru-RU" sz="2400" dirty="0" smtClean="0"/>
              <a:t>*</a:t>
            </a:r>
            <a:r>
              <a:rPr lang="ru-RU" sz="2400" u="sng" dirty="0" smtClean="0"/>
              <a:t>противовирусные антитела</a:t>
            </a:r>
            <a:r>
              <a:rPr lang="ru-RU" sz="2400" dirty="0" smtClean="0"/>
              <a:t>: донорская плазма ( </a:t>
            </a:r>
            <a:r>
              <a:rPr lang="ru-RU" sz="2400" b="1" dirty="0" err="1"/>
              <a:t>Ковид</a:t>
            </a:r>
            <a:r>
              <a:rPr lang="ru-RU" sz="2400" b="1" dirty="0"/>
              <a:t>-глобулин</a:t>
            </a:r>
            <a:r>
              <a:rPr lang="ru-RU" sz="2400" dirty="0"/>
              <a:t>), </a:t>
            </a:r>
            <a:r>
              <a:rPr lang="ru-RU" sz="2400" dirty="0" smtClean="0"/>
              <a:t>-*</a:t>
            </a:r>
            <a:r>
              <a:rPr lang="ru-RU" sz="2400" u="sng" dirty="0" err="1" smtClean="0"/>
              <a:t>моноклональные</a:t>
            </a:r>
            <a:r>
              <a:rPr lang="ru-RU" sz="2400" u="sng" dirty="0" smtClean="0"/>
              <a:t> </a:t>
            </a:r>
            <a:r>
              <a:rPr lang="ru-RU" sz="2400" u="sng" dirty="0"/>
              <a:t>антитела к </a:t>
            </a:r>
            <a:r>
              <a:rPr lang="ru-RU" sz="2400" u="sng" dirty="0" err="1" smtClean="0"/>
              <a:t>коронавирусу</a:t>
            </a:r>
            <a:r>
              <a:rPr lang="ru-RU" sz="2400" u="sng" dirty="0" smtClean="0"/>
              <a:t> </a:t>
            </a:r>
            <a:r>
              <a:rPr lang="ru-RU" sz="2400" dirty="0" smtClean="0"/>
              <a:t>: </a:t>
            </a:r>
            <a:r>
              <a:rPr lang="en-US" sz="2400" dirty="0" smtClean="0"/>
              <a:t>Regeneron </a:t>
            </a:r>
            <a:r>
              <a:rPr lang="ru-RU" sz="2400" dirty="0" smtClean="0"/>
              <a:t>(</a:t>
            </a:r>
            <a:r>
              <a:rPr lang="ru-RU" sz="2400" i="1" dirty="0" smtClean="0"/>
              <a:t>лечили Трампа</a:t>
            </a:r>
            <a:r>
              <a:rPr lang="ru-RU" sz="2400" dirty="0" smtClean="0"/>
              <a:t>), </a:t>
            </a:r>
            <a:r>
              <a:rPr lang="en-US" sz="2400" b="1" dirty="0" smtClean="0"/>
              <a:t>G</a:t>
            </a:r>
            <a:r>
              <a:rPr lang="en-US" sz="2400" dirty="0" smtClean="0"/>
              <a:t>laxo</a:t>
            </a:r>
            <a:r>
              <a:rPr lang="en-US" sz="2400" b="1" dirty="0" smtClean="0"/>
              <a:t>S</a:t>
            </a:r>
            <a:r>
              <a:rPr lang="en-US" sz="2400" dirty="0" smtClean="0"/>
              <a:t>mith</a:t>
            </a:r>
            <a:r>
              <a:rPr lang="en-US" sz="2400" b="1" dirty="0" smtClean="0"/>
              <a:t>K</a:t>
            </a:r>
            <a:r>
              <a:rPr lang="en-US" sz="2400" dirty="0" smtClean="0"/>
              <a:t>line</a:t>
            </a:r>
            <a:r>
              <a:rPr lang="ru-RU" sz="2400" dirty="0" smtClean="0"/>
              <a:t>, </a:t>
            </a:r>
            <a:r>
              <a:rPr lang="ru-RU" sz="2400" dirty="0"/>
              <a:t>Центр им. </a:t>
            </a:r>
            <a:r>
              <a:rPr lang="ru-RU" sz="2400" dirty="0" err="1" smtClean="0"/>
              <a:t>Гамалеи</a:t>
            </a:r>
            <a:r>
              <a:rPr lang="ru-RU" sz="2400" dirty="0" smtClean="0"/>
              <a:t>,</a:t>
            </a:r>
            <a:br>
              <a:rPr lang="ru-RU" sz="2400" dirty="0" smtClean="0"/>
            </a:br>
            <a:r>
              <a:rPr lang="ru-RU" sz="2400" dirty="0" smtClean="0"/>
              <a:t>*</a:t>
            </a:r>
            <a:r>
              <a:rPr lang="ru-RU" sz="2400" u="sng" dirty="0" smtClean="0"/>
              <a:t>малые интерферирующие РНК </a:t>
            </a:r>
            <a:r>
              <a:rPr lang="ru-RU" sz="2400" dirty="0" smtClean="0"/>
              <a:t>:МИР-19</a:t>
            </a:r>
            <a:r>
              <a:rPr lang="ru-RU" sz="2400" b="1" u="sng" dirty="0" smtClean="0"/>
              <a:t>(«антидот от </a:t>
            </a:r>
            <a:r>
              <a:rPr lang="ru-RU" sz="2400" b="1" u="sng" dirty="0" err="1" smtClean="0"/>
              <a:t>коронавруса</a:t>
            </a:r>
            <a:r>
              <a:rPr lang="ru-RU" sz="2400" b="1" u="sng" dirty="0" smtClean="0"/>
              <a:t>» ФМБА</a:t>
            </a:r>
            <a:r>
              <a:rPr lang="ru-RU" sz="2400" dirty="0" smtClean="0"/>
              <a:t>) </a:t>
            </a:r>
            <a:r>
              <a:rPr lang="en-US" sz="2400" dirty="0" smtClean="0"/>
              <a:t>          * </a:t>
            </a:r>
            <a:r>
              <a:rPr lang="ru-RU" sz="2400" dirty="0" smtClean="0"/>
              <a:t>интерфероны  и их индукторы                                                          </a:t>
            </a:r>
            <a:r>
              <a:rPr lang="ru-RU" sz="2400" u="sng" dirty="0"/>
              <a:t/>
            </a:r>
            <a:br>
              <a:rPr lang="ru-RU" sz="2400" u="sng" dirty="0"/>
            </a:br>
            <a:r>
              <a:rPr lang="ru-RU" sz="2400" dirty="0"/>
              <a:t>* </a:t>
            </a:r>
            <a:r>
              <a:rPr lang="ru-RU" sz="2400" b="1" u="sng" dirty="0"/>
              <a:t>«лечебные» вирусы</a:t>
            </a:r>
            <a:r>
              <a:rPr lang="ru-RU" sz="2400" u="sng" dirty="0"/>
              <a:t>, интерферирующие с </a:t>
            </a:r>
            <a:r>
              <a:rPr lang="ru-RU" sz="2400" u="sng" dirty="0" err="1"/>
              <a:t>коронавирусами</a:t>
            </a:r>
            <a:r>
              <a:rPr lang="ru-RU" sz="2400" dirty="0" smtClean="0"/>
              <a:t>     *</a:t>
            </a:r>
            <a:r>
              <a:rPr lang="ru-RU" sz="2400" u="sng" dirty="0" smtClean="0"/>
              <a:t>ингибиторы  протеаз </a:t>
            </a:r>
            <a:r>
              <a:rPr lang="ru-RU" sz="2400" dirty="0" smtClean="0"/>
              <a:t>: </a:t>
            </a:r>
            <a:r>
              <a:rPr lang="ru-RU" sz="2400" b="1" i="1" dirty="0" err="1" smtClean="0"/>
              <a:t>цистеиновой</a:t>
            </a:r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dirty="0" err="1"/>
              <a:t>PLpro</a:t>
            </a:r>
            <a:r>
              <a:rPr lang="ru-RU" sz="2400" dirty="0"/>
              <a:t>)</a:t>
            </a:r>
            <a:r>
              <a:rPr lang="ru-RU" sz="2400" dirty="0" smtClean="0"/>
              <a:t>, </a:t>
            </a:r>
            <a:r>
              <a:rPr lang="ru-RU" sz="2400" b="1" i="1" dirty="0" err="1" smtClean="0"/>
              <a:t>сериновой</a:t>
            </a:r>
            <a:r>
              <a:rPr lang="en-US" sz="2400" dirty="0" smtClean="0"/>
              <a:t>-</a:t>
            </a:r>
            <a:r>
              <a:rPr lang="ru-RU" sz="2400" dirty="0" smtClean="0"/>
              <a:t>(</a:t>
            </a:r>
            <a:r>
              <a:rPr lang="en-US" sz="2400" dirty="0" smtClean="0"/>
              <a:t>TMPRSS2</a:t>
            </a:r>
            <a:r>
              <a:rPr lang="ru-RU" sz="2400" dirty="0" smtClean="0"/>
              <a:t> )</a:t>
            </a:r>
            <a:br>
              <a:rPr lang="ru-RU" sz="2400" dirty="0" smtClean="0"/>
            </a:br>
            <a:r>
              <a:rPr lang="ru-RU" sz="2400" dirty="0" smtClean="0"/>
              <a:t>* использование </a:t>
            </a:r>
            <a:r>
              <a:rPr lang="ru-RU" sz="2400" u="sng" dirty="0" smtClean="0"/>
              <a:t>термической нестабильности </a:t>
            </a:r>
            <a:r>
              <a:rPr lang="ru-RU" sz="2400" u="sng" dirty="0" err="1" smtClean="0"/>
              <a:t>коронавирусов</a:t>
            </a:r>
            <a:r>
              <a:rPr lang="ru-RU" sz="2400" u="sng" dirty="0" smtClean="0"/>
              <a:t> </a:t>
            </a:r>
            <a:r>
              <a:rPr lang="ru-RU" sz="2400" dirty="0" smtClean="0"/>
              <a:t>для их элиминации</a:t>
            </a:r>
            <a:br>
              <a:rPr lang="ru-RU" sz="2400" dirty="0" smtClean="0"/>
            </a:br>
            <a:r>
              <a:rPr lang="ru-RU" sz="2600" dirty="0" smtClean="0"/>
              <a:t> </a:t>
            </a:r>
            <a:endParaRPr lang="ru-RU" sz="2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745" y="2549602"/>
            <a:ext cx="2327955" cy="1845892"/>
          </a:xfrm>
        </p:spPr>
      </p:pic>
      <p:pic>
        <p:nvPicPr>
          <p:cNvPr id="1026" name="Picture 2" descr="Does the Marketing Silver Bullet Exist?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7745" y="0"/>
            <a:ext cx="2271526" cy="23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159" y="4549565"/>
            <a:ext cx="2480841" cy="215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6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498765"/>
            <a:ext cx="11859490" cy="7767780"/>
          </a:xfrm>
        </p:spPr>
        <p:txBody>
          <a:bodyPr>
            <a:normAutofit/>
          </a:bodyPr>
          <a:lstStyle/>
          <a:p>
            <a:r>
              <a:rPr lang="ru-RU" sz="2700" b="1" dirty="0" smtClean="0"/>
              <a:t>Технология </a:t>
            </a:r>
            <a:r>
              <a:rPr lang="ru-RU" sz="2700" b="1" dirty="0"/>
              <a:t>«</a:t>
            </a:r>
            <a:r>
              <a:rPr lang="ru-RU" sz="2700" b="1" dirty="0" err="1"/>
              <a:t>Термогеликс</a:t>
            </a:r>
            <a:r>
              <a:rPr lang="ru-RU" sz="2700" b="1" dirty="0" smtClean="0"/>
              <a:t>»- ингаляции «горячих» гелий-кислородных смесей : </a:t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/>
              <a:t>-</a:t>
            </a:r>
            <a:r>
              <a:rPr lang="ru-RU" sz="2700" b="1" dirty="0" smtClean="0"/>
              <a:t>снижает </a:t>
            </a:r>
            <a:r>
              <a:rPr lang="ru-RU" sz="2700" b="1" dirty="0"/>
              <a:t>число </a:t>
            </a:r>
            <a:r>
              <a:rPr lang="en-US" sz="2700" b="1" dirty="0"/>
              <a:t>T</a:t>
            </a:r>
            <a:r>
              <a:rPr lang="ru-RU" sz="2700" b="1" dirty="0"/>
              <a:t>- лимфоцитов с маркерами истощения (тормозными </a:t>
            </a:r>
            <a:r>
              <a:rPr lang="en-US" sz="2700" b="1" dirty="0"/>
              <a:t>PD</a:t>
            </a:r>
            <a:r>
              <a:rPr lang="ru-RU" sz="2700" b="1" dirty="0"/>
              <a:t>-1 рецепторами) в  крови, повышает количество и функциональную активность </a:t>
            </a:r>
            <a:r>
              <a:rPr lang="ru-RU" sz="2700" b="1" dirty="0" smtClean="0"/>
              <a:t> Т-киллеров (С</a:t>
            </a:r>
            <a:r>
              <a:rPr lang="en-US" sz="2700" b="1" dirty="0" smtClean="0"/>
              <a:t>D-8+)</a:t>
            </a:r>
            <a:r>
              <a:rPr lang="ru-RU" sz="2700" b="1" dirty="0" smtClean="0"/>
              <a:t>, Т-хелперов</a:t>
            </a:r>
            <a:r>
              <a:rPr lang="en-US" sz="2700" b="1" dirty="0" smtClean="0"/>
              <a:t> (CD4+)</a:t>
            </a:r>
            <a:r>
              <a:rPr lang="ru-RU" sz="2700" b="1" dirty="0" smtClean="0"/>
              <a:t>, натуральных киллеров, препятствует </a:t>
            </a:r>
            <a:r>
              <a:rPr lang="ru-RU" sz="2700" b="1" dirty="0"/>
              <a:t>развитию </a:t>
            </a:r>
            <a:r>
              <a:rPr lang="ru-RU" sz="2700" b="1" dirty="0" err="1"/>
              <a:t>лимфопении</a:t>
            </a:r>
            <a:r>
              <a:rPr lang="ru-RU" sz="2700" b="1" dirty="0"/>
              <a:t>. </a:t>
            </a:r>
            <a:br>
              <a:rPr lang="ru-RU" sz="2700" b="1" dirty="0"/>
            </a:br>
            <a:r>
              <a:rPr lang="ru-RU" sz="2700" b="1" dirty="0" smtClean="0"/>
              <a:t>- запускает </a:t>
            </a:r>
            <a:r>
              <a:rPr lang="ru-RU" sz="2700" b="1" dirty="0"/>
              <a:t>синтез защитных белков клеточного стресса (БТШ70</a:t>
            </a:r>
            <a:r>
              <a:rPr lang="ru-RU" sz="2700" b="1" dirty="0" smtClean="0"/>
              <a:t>)</a:t>
            </a:r>
            <a:br>
              <a:rPr lang="ru-RU" sz="2700" b="1" dirty="0" smtClean="0"/>
            </a:br>
            <a:r>
              <a:rPr lang="ru-RU" sz="2700" b="1" dirty="0"/>
              <a:t>-</a:t>
            </a:r>
            <a:r>
              <a:rPr lang="ru-RU" sz="2700" b="1" dirty="0" smtClean="0"/>
              <a:t> повышает </a:t>
            </a:r>
            <a:r>
              <a:rPr lang="ru-RU" sz="2700" b="1" dirty="0"/>
              <a:t>эффективность доставки кислорода и лекарственных препаратов в труднодоступные участки легких. </a:t>
            </a:r>
            <a:br>
              <a:rPr lang="ru-RU" sz="2700" b="1" dirty="0"/>
            </a:br>
            <a:r>
              <a:rPr lang="ru-RU" sz="2700" b="1" dirty="0" smtClean="0"/>
              <a:t>- способствует </a:t>
            </a:r>
            <a:r>
              <a:rPr lang="ru-RU" sz="2700" b="1" dirty="0"/>
              <a:t>ликвидации синдрома </a:t>
            </a:r>
            <a:r>
              <a:rPr lang="ru-RU" sz="2700" b="1" dirty="0" err="1"/>
              <a:t>постковидной</a:t>
            </a:r>
            <a:r>
              <a:rPr lang="ru-RU" sz="2700" b="1" dirty="0"/>
              <a:t> усталости (</a:t>
            </a:r>
            <a:r>
              <a:rPr lang="ru-RU" sz="2700" b="1" dirty="0" err="1"/>
              <a:t>постковидной</a:t>
            </a:r>
            <a:r>
              <a:rPr lang="ru-RU" sz="2700" b="1" dirty="0"/>
              <a:t> астении) </a:t>
            </a:r>
            <a:r>
              <a:rPr lang="ru-RU" sz="2700" b="1" dirty="0" smtClean="0"/>
              <a:t> после  </a:t>
            </a:r>
            <a:r>
              <a:rPr lang="en-US" sz="2700" b="1" dirty="0" smtClean="0"/>
              <a:t>COVID-19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- предотвращает развитие фиброза легких</a:t>
            </a:r>
            <a:r>
              <a:rPr lang="en-US" sz="2700" b="1" dirty="0" smtClean="0"/>
              <a:t> </a:t>
            </a:r>
            <a:r>
              <a:rPr lang="ru-RU" sz="2700" b="1" dirty="0" smtClean="0"/>
              <a:t>после </a:t>
            </a:r>
            <a:r>
              <a:rPr lang="en-US" sz="2700" b="1" dirty="0" smtClean="0"/>
              <a:t>COVID-19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/>
              <a:t>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5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281"/>
            <a:ext cx="12192000" cy="2357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dirty="0" smtClean="0"/>
              <a:t>БТШ70 и его производные пролонгированного действия подавляет экспрессию в звездчатых клетках печени клетках печени гладкомышечного актина (</a:t>
            </a:r>
            <a:r>
              <a:rPr lang="ru-RU" sz="2900" dirty="0"/>
              <a:t>α-</a:t>
            </a:r>
            <a:r>
              <a:rPr lang="en-US" sz="2900" dirty="0" smtClean="0"/>
              <a:t>SMA)-</a:t>
            </a:r>
            <a:r>
              <a:rPr lang="ru-RU" sz="2900" dirty="0" smtClean="0"/>
              <a:t> маркера </a:t>
            </a:r>
            <a:r>
              <a:rPr lang="ru-RU" sz="2900" dirty="0" err="1" smtClean="0"/>
              <a:t>фиброгенеза</a:t>
            </a:r>
            <a:r>
              <a:rPr lang="ru-RU" sz="2900" dirty="0" smtClean="0"/>
              <a:t> при экспериментальном фиброзе печени у крыс.</a:t>
            </a:r>
            <a:br>
              <a:rPr lang="ru-RU" sz="2900" dirty="0" smtClean="0"/>
            </a:br>
            <a:r>
              <a:rPr lang="ru-RU" sz="2900" dirty="0" smtClean="0"/>
              <a:t>  α-</a:t>
            </a:r>
            <a:r>
              <a:rPr lang="en-US" sz="2900" dirty="0" smtClean="0"/>
              <a:t>SMA</a:t>
            </a:r>
            <a:r>
              <a:rPr lang="ru-RU" sz="2900" dirty="0" smtClean="0"/>
              <a:t>- маркер эпителиально-</a:t>
            </a:r>
            <a:r>
              <a:rPr lang="ru-RU" sz="2900" dirty="0" err="1" smtClean="0"/>
              <a:t>мезенхимальной</a:t>
            </a:r>
            <a:r>
              <a:rPr lang="ru-RU" sz="2900" dirty="0" smtClean="0"/>
              <a:t> трансформации при развитии фиброза легких при </a:t>
            </a:r>
            <a:r>
              <a:rPr lang="ru-RU" sz="2900" dirty="0" err="1" smtClean="0"/>
              <a:t>коронавирусной</a:t>
            </a:r>
            <a:r>
              <a:rPr lang="ru-RU" sz="2900" dirty="0" smtClean="0"/>
              <a:t> инфекции.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65680"/>
            <a:ext cx="10429240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28" y="182881"/>
            <a:ext cx="11564470" cy="247904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/>
              <a:t>Результаты КТ легких и </a:t>
            </a:r>
            <a:r>
              <a:rPr lang="ru-RU" sz="2600" b="1" dirty="0" err="1" smtClean="0"/>
              <a:t>бодиплетизмографии</a:t>
            </a:r>
            <a:r>
              <a:rPr lang="ru-RU" sz="2600" b="1" dirty="0" smtClean="0"/>
              <a:t> (ФВД) свидетельствуют о полной ремиссии у пациентов степенью поражения легких (70-85%) после лечения с использованием </a:t>
            </a:r>
            <a:r>
              <a:rPr lang="ru-RU" sz="2600" b="1" dirty="0"/>
              <a:t>технологии «</a:t>
            </a:r>
            <a:r>
              <a:rPr lang="ru-RU" sz="2600" b="1" dirty="0" err="1"/>
              <a:t>Термогеликс</a:t>
            </a:r>
            <a:r>
              <a:rPr lang="ru-RU" sz="2600" b="1" dirty="0" smtClean="0"/>
              <a:t>» (4 чел), </a:t>
            </a:r>
            <a:r>
              <a:rPr lang="ru-RU" sz="2600" b="1" dirty="0"/>
              <a:t>а также </a:t>
            </a:r>
            <a:r>
              <a:rPr lang="ru-RU" sz="2600" b="1" dirty="0" smtClean="0"/>
              <a:t> применения </a:t>
            </a:r>
            <a:r>
              <a:rPr lang="ru-RU" sz="2600" b="1" dirty="0"/>
              <a:t>рекомбинантного человеческого </a:t>
            </a:r>
            <a:r>
              <a:rPr lang="ru-RU" sz="2600" b="1" dirty="0" smtClean="0"/>
              <a:t>БТШ70 (3 чел).</a:t>
            </a:r>
            <a:br>
              <a:rPr lang="ru-RU" sz="2600" b="1" dirty="0" smtClean="0"/>
            </a:br>
            <a:r>
              <a:rPr lang="ru-RU" sz="2600" b="1" dirty="0" smtClean="0"/>
              <a:t> БТШ70 и его индукторы предотвращают развития </a:t>
            </a:r>
            <a:r>
              <a:rPr lang="ru-RU" sz="2600" b="1" dirty="0"/>
              <a:t>фиброза легких ,</a:t>
            </a:r>
            <a:r>
              <a:rPr lang="ru-RU" sz="2600" b="1" dirty="0" smtClean="0"/>
              <a:t> активируют Т-клеточный и врожденный иммунитет у пациентов с </a:t>
            </a:r>
            <a:r>
              <a:rPr lang="en-US" sz="2600" b="1" dirty="0" smtClean="0"/>
              <a:t>COVID-19</a:t>
            </a:r>
            <a:r>
              <a:rPr lang="ru-RU" sz="2600" b="1" dirty="0" smtClean="0"/>
              <a:t>. 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0593" y="2661921"/>
            <a:ext cx="12029954" cy="866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/>
              <a:t>Влияние рекомбинантного БТШ70  на показатели клеточного иммунитета у пациента </a:t>
            </a:r>
            <a:r>
              <a:rPr lang="en-US" sz="2400" b="1" dirty="0" smtClean="0"/>
              <a:t>   </a:t>
            </a:r>
            <a:r>
              <a:rPr lang="ru-RU" sz="2400" b="1" dirty="0" smtClean="0"/>
              <a:t> </a:t>
            </a:r>
            <a:r>
              <a:rPr lang="en-US" sz="2400" b="1" dirty="0" smtClean="0"/>
              <a:t>COVID-19 </a:t>
            </a:r>
            <a:r>
              <a:rPr lang="ru-RU" sz="2400" b="1" dirty="0" smtClean="0"/>
              <a:t>с</a:t>
            </a:r>
            <a:r>
              <a:rPr lang="en-US" sz="2400" b="1" dirty="0" smtClean="0"/>
              <a:t> </a:t>
            </a:r>
            <a:r>
              <a:rPr lang="ru-RU" sz="2400" b="1" dirty="0" smtClean="0"/>
              <a:t> 80% поражением легких</a:t>
            </a:r>
            <a:endParaRPr lang="ru-RU" sz="2400" dirty="0"/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566018"/>
              </p:ext>
            </p:extLst>
          </p:nvPr>
        </p:nvGraphicFramePr>
        <p:xfrm>
          <a:off x="722960" y="3762623"/>
          <a:ext cx="10905219" cy="2756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4699">
                  <a:extLst>
                    <a:ext uri="{9D8B030D-6E8A-4147-A177-3AD203B41FA5}">
                      <a16:colId xmlns:a16="http://schemas.microsoft.com/office/drawing/2014/main" val="2086919014"/>
                    </a:ext>
                  </a:extLst>
                </a:gridCol>
                <a:gridCol w="1030762">
                  <a:extLst>
                    <a:ext uri="{9D8B030D-6E8A-4147-A177-3AD203B41FA5}">
                      <a16:colId xmlns:a16="http://schemas.microsoft.com/office/drawing/2014/main" val="174905096"/>
                    </a:ext>
                  </a:extLst>
                </a:gridCol>
                <a:gridCol w="1344104">
                  <a:extLst>
                    <a:ext uri="{9D8B030D-6E8A-4147-A177-3AD203B41FA5}">
                      <a16:colId xmlns:a16="http://schemas.microsoft.com/office/drawing/2014/main" val="1935137515"/>
                    </a:ext>
                  </a:extLst>
                </a:gridCol>
                <a:gridCol w="1034101">
                  <a:extLst>
                    <a:ext uri="{9D8B030D-6E8A-4147-A177-3AD203B41FA5}">
                      <a16:colId xmlns:a16="http://schemas.microsoft.com/office/drawing/2014/main" val="1165289665"/>
                    </a:ext>
                  </a:extLst>
                </a:gridCol>
                <a:gridCol w="1115550">
                  <a:extLst>
                    <a:ext uri="{9D8B030D-6E8A-4147-A177-3AD203B41FA5}">
                      <a16:colId xmlns:a16="http://schemas.microsoft.com/office/drawing/2014/main" val="427313127"/>
                    </a:ext>
                  </a:extLst>
                </a:gridCol>
                <a:gridCol w="1066515">
                  <a:extLst>
                    <a:ext uri="{9D8B030D-6E8A-4147-A177-3AD203B41FA5}">
                      <a16:colId xmlns:a16="http://schemas.microsoft.com/office/drawing/2014/main" val="2804380626"/>
                    </a:ext>
                  </a:extLst>
                </a:gridCol>
                <a:gridCol w="1017480">
                  <a:extLst>
                    <a:ext uri="{9D8B030D-6E8A-4147-A177-3AD203B41FA5}">
                      <a16:colId xmlns:a16="http://schemas.microsoft.com/office/drawing/2014/main" val="1830974182"/>
                    </a:ext>
                  </a:extLst>
                </a:gridCol>
                <a:gridCol w="907150">
                  <a:extLst>
                    <a:ext uri="{9D8B030D-6E8A-4147-A177-3AD203B41FA5}">
                      <a16:colId xmlns:a16="http://schemas.microsoft.com/office/drawing/2014/main" val="1962564347"/>
                    </a:ext>
                  </a:extLst>
                </a:gridCol>
                <a:gridCol w="1224858">
                  <a:extLst>
                    <a:ext uri="{9D8B030D-6E8A-4147-A177-3AD203B41FA5}">
                      <a16:colId xmlns:a16="http://schemas.microsoft.com/office/drawing/2014/main" val="32777221"/>
                    </a:ext>
                  </a:extLst>
                </a:gridCol>
              </a:tblGrid>
              <a:tr h="584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 ПАЦИЕНТ О.</a:t>
                      </a:r>
                      <a:r>
                        <a:rPr lang="ru-RU" sz="2000" dirty="0" smtClean="0">
                          <a:effectLst/>
                        </a:rPr>
                        <a:t>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С</a:t>
                      </a:r>
                      <a:r>
                        <a:rPr lang="en-US" sz="1600" dirty="0">
                          <a:effectLst/>
                        </a:rPr>
                        <a:t>D4+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CD8+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T-NK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NK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B-</a:t>
                      </a:r>
                      <a:r>
                        <a:rPr lang="ru-RU" sz="1600" dirty="0" err="1">
                          <a:effectLst/>
                        </a:rPr>
                        <a:t>Лф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Т-</a:t>
                      </a:r>
                      <a:r>
                        <a:rPr lang="ru-RU" sz="1600" dirty="0" err="1">
                          <a:effectLst/>
                        </a:rPr>
                        <a:t>Лф</a:t>
                      </a:r>
                      <a:r>
                        <a:rPr lang="en-US" sz="1600" dirty="0">
                          <a:effectLst/>
                        </a:rPr>
                        <a:t>-</a:t>
                      </a:r>
                      <a:r>
                        <a:rPr lang="ru-RU" sz="1600" dirty="0" smtClean="0">
                          <a:effectLst/>
                        </a:rPr>
                        <a:t>акт.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NK</a:t>
                      </a:r>
                      <a:r>
                        <a:rPr lang="ru-RU" sz="1600" dirty="0">
                          <a:effectLst/>
                        </a:rPr>
                        <a:t>-акт.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CD</a:t>
                      </a:r>
                      <a:r>
                        <a:rPr lang="ru-RU" sz="1600" dirty="0">
                          <a:effectLst/>
                        </a:rPr>
                        <a:t>8+</a:t>
                      </a:r>
                      <a:r>
                        <a:rPr lang="en-US" sz="1600" dirty="0">
                          <a:effectLst/>
                        </a:rPr>
                        <a:t>PD</a:t>
                      </a:r>
                      <a:r>
                        <a:rPr lang="ru-RU" sz="1600" dirty="0">
                          <a:effectLst/>
                        </a:rPr>
                        <a:t>-1+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2486064371"/>
                  </a:ext>
                </a:extLst>
              </a:tr>
              <a:tr h="6595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до  лечения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251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199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6</a:t>
                      </a:r>
                      <a:r>
                        <a:rPr lang="ru-RU" sz="1600" dirty="0" smtClean="0">
                          <a:effectLst/>
                        </a:rPr>
                        <a:t>6,5</a:t>
                      </a:r>
                      <a:r>
                        <a:rPr lang="ru-RU" sz="1600" dirty="0">
                          <a:effectLst/>
                        </a:rPr>
                        <a:t>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2305968040"/>
                  </a:ext>
                </a:extLst>
              </a:tr>
              <a:tr h="644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baseline="0" dirty="0" smtClean="0">
                          <a:effectLst/>
                        </a:rPr>
                        <a:t> после лечения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u="sng" dirty="0" smtClean="0">
                          <a:effectLst/>
                        </a:rPr>
                        <a:t>1313  </a:t>
                      </a:r>
                      <a:r>
                        <a:rPr lang="ru-RU" sz="1600" dirty="0" smtClean="0">
                          <a:effectLst/>
                        </a:rPr>
                        <a:t>    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1313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1707</a:t>
                      </a:r>
                      <a:endParaRPr lang="ru-RU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3929145266"/>
                  </a:ext>
                </a:extLst>
              </a:tr>
              <a:tr h="867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Норма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570-1110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450-850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5-200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180-420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150-450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0-230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    0-60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4-20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3376246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4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21" y="283372"/>
            <a:ext cx="11850129" cy="1304129"/>
          </a:xfrm>
        </p:spPr>
        <p:txBody>
          <a:bodyPr>
            <a:normAutofit/>
          </a:bodyPr>
          <a:lstStyle/>
          <a:p>
            <a:pPr algn="ctr"/>
            <a:r>
              <a:rPr lang="ru-RU" sz="2900" b="1" dirty="0"/>
              <a:t>ФЕНОМЕН ВЗАИМНОГО УСИЛЕНИЯ ЗАЩИТНОГО ЭФФЕКТА  ПРИ КОМБИНИРОВАННОМ ПРИМЕНЕНИИ ТЕРМОГЕЛИКСА С ФАРМАКОЛОГИЧЕСКИМИ ПРЕПАРАТАМИ (СИНЕРГИЯ</a:t>
            </a:r>
            <a:r>
              <a:rPr lang="ru-RU" sz="2700" b="1" dirty="0"/>
              <a:t>)</a:t>
            </a:r>
            <a:r>
              <a:rPr lang="ru-RU" sz="2400" dirty="0"/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2422" y="1587500"/>
            <a:ext cx="11850128" cy="5270499"/>
          </a:xfrm>
        </p:spPr>
        <p:txBody>
          <a:bodyPr>
            <a:noAutofit/>
          </a:bodyPr>
          <a:lstStyle/>
          <a:p>
            <a:pPr algn="just"/>
            <a:r>
              <a:rPr lang="ru-RU" sz="2600" b="1" dirty="0"/>
              <a:t>ТЕРМОГЕЛИКС комбинируют  с ингаляционным введением гепарина и </a:t>
            </a:r>
            <a:r>
              <a:rPr lang="ru-RU" sz="2600" b="1" dirty="0" err="1"/>
              <a:t>флуимуцила</a:t>
            </a:r>
            <a:r>
              <a:rPr lang="ru-RU" sz="2600" b="1" dirty="0"/>
              <a:t>, которые нарушают связь </a:t>
            </a:r>
            <a:r>
              <a:rPr lang="en-US" sz="2600" b="1" dirty="0"/>
              <a:t> S-</a:t>
            </a:r>
            <a:r>
              <a:rPr lang="ru-RU" sz="2600" b="1" dirty="0"/>
              <a:t>белка </a:t>
            </a:r>
            <a:r>
              <a:rPr lang="ru-RU" sz="2600" b="1" dirty="0" err="1"/>
              <a:t>коронавирусов</a:t>
            </a:r>
            <a:r>
              <a:rPr lang="ru-RU" sz="2600" b="1" dirty="0"/>
              <a:t> с рецепторами клеток-мишеней и препятствуют проникновению вирусов в эти клетки. Гепарин подавляет развитие </a:t>
            </a:r>
            <a:r>
              <a:rPr lang="ru-RU" sz="2600" b="1" dirty="0" err="1"/>
              <a:t>коронавирусного</a:t>
            </a:r>
            <a:r>
              <a:rPr lang="ru-RU" sz="2600" b="1" dirty="0"/>
              <a:t> </a:t>
            </a:r>
            <a:r>
              <a:rPr lang="ru-RU" sz="2600" b="1" dirty="0" err="1"/>
              <a:t>микротромбоваскулита</a:t>
            </a:r>
            <a:r>
              <a:rPr lang="ru-RU" sz="2600" dirty="0"/>
              <a:t>.</a:t>
            </a:r>
          </a:p>
          <a:p>
            <a:pPr algn="just"/>
            <a:r>
              <a:rPr lang="ru-RU" sz="2600" b="1" dirty="0"/>
              <a:t>Дополнительное введение </a:t>
            </a:r>
            <a:r>
              <a:rPr lang="ru-RU" sz="2600" b="1" i="1" u="sng" dirty="0"/>
              <a:t>легочного </a:t>
            </a:r>
            <a:r>
              <a:rPr lang="ru-RU" sz="2600" b="1" i="1" u="sng" dirty="0" err="1"/>
              <a:t>сурфактанта</a:t>
            </a:r>
            <a:r>
              <a:rPr lang="ru-RU" sz="2600" b="1" i="1" u="sng" dirty="0"/>
              <a:t> </a:t>
            </a:r>
            <a:r>
              <a:rPr lang="ru-RU" sz="2600" b="1" dirty="0"/>
              <a:t>поддерживает  альвеолы в расправленном состоянии, улучшает работу легких и предотвращает необходимость перевода больных на ИВЛ</a:t>
            </a:r>
          </a:p>
          <a:p>
            <a:r>
              <a:rPr lang="ru-RU" sz="2600" b="1" dirty="0"/>
              <a:t>Ингаляции </a:t>
            </a:r>
            <a:r>
              <a:rPr lang="ru-RU" sz="2600" b="1" i="1" u="sng" dirty="0"/>
              <a:t>тиосульфата </a:t>
            </a:r>
            <a:r>
              <a:rPr lang="ru-RU" sz="2600" b="1" i="1" u="sng" dirty="0" smtClean="0"/>
              <a:t>натрия</a:t>
            </a:r>
            <a:r>
              <a:rPr lang="ru-RU" sz="2600" b="1" dirty="0"/>
              <a:t> блокируют размножение вируса в организме</a:t>
            </a:r>
            <a:r>
              <a:rPr lang="ru-RU" sz="2600" b="1" i="1" u="sng" dirty="0" smtClean="0"/>
              <a:t> </a:t>
            </a:r>
            <a:r>
              <a:rPr lang="ru-RU" sz="2600" b="1" dirty="0"/>
              <a:t>препятствуют развитию </a:t>
            </a:r>
            <a:r>
              <a:rPr lang="ru-RU" sz="2600" b="1" dirty="0" err="1"/>
              <a:t>цитокиновой</a:t>
            </a:r>
            <a:r>
              <a:rPr lang="ru-RU" sz="2600" b="1" dirty="0"/>
              <a:t> бури, </a:t>
            </a:r>
            <a:r>
              <a:rPr lang="ru-RU" sz="2600" dirty="0" smtClean="0"/>
              <a:t> </a:t>
            </a:r>
            <a:r>
              <a:rPr lang="ru-RU" sz="2600" dirty="0"/>
              <a:t>восстановлению </a:t>
            </a:r>
            <a:r>
              <a:rPr lang="ru-RU" sz="2600" b="1" dirty="0"/>
              <a:t>иммунной реактивности, </a:t>
            </a:r>
            <a:r>
              <a:rPr lang="ru-RU" sz="2600" dirty="0"/>
              <a:t>ликвидации </a:t>
            </a:r>
            <a:r>
              <a:rPr lang="ru-RU" sz="2600" b="1" dirty="0"/>
              <a:t>синдрома </a:t>
            </a:r>
            <a:r>
              <a:rPr lang="ru-RU" sz="2600" b="1" dirty="0" err="1"/>
              <a:t>постковидной</a:t>
            </a:r>
            <a:r>
              <a:rPr lang="ru-RU" sz="2600" b="1" dirty="0"/>
              <a:t> усталости и </a:t>
            </a:r>
            <a:r>
              <a:rPr lang="ru-RU" sz="2600" dirty="0" smtClean="0"/>
              <a:t>подавляют развитие</a:t>
            </a:r>
            <a:r>
              <a:rPr lang="ru-RU" sz="2600" b="1" dirty="0" smtClean="0"/>
              <a:t> </a:t>
            </a:r>
            <a:r>
              <a:rPr lang="ru-RU" sz="2600" b="1" dirty="0"/>
              <a:t>фиброза</a:t>
            </a:r>
            <a:r>
              <a:rPr lang="ru-RU" sz="2600" dirty="0"/>
              <a:t> </a:t>
            </a:r>
            <a:r>
              <a:rPr lang="ru-RU" sz="2600" b="1" dirty="0" smtClean="0"/>
              <a:t>легких после </a:t>
            </a:r>
            <a:r>
              <a:rPr lang="ru-RU" sz="2600" dirty="0" smtClean="0"/>
              <a:t>С</a:t>
            </a:r>
            <a:r>
              <a:rPr lang="en-US" sz="2600" dirty="0"/>
              <a:t>OVID</a:t>
            </a:r>
            <a:r>
              <a:rPr lang="ru-RU" sz="2600" dirty="0"/>
              <a:t>-19.</a:t>
            </a:r>
            <a:br>
              <a:rPr lang="ru-RU" sz="2600" dirty="0"/>
            </a:br>
            <a:r>
              <a:rPr lang="ru-RU" sz="2600" b="1" dirty="0" smtClean="0"/>
              <a:t> </a:t>
            </a:r>
            <a:r>
              <a:rPr lang="ru-RU" sz="2600" dirty="0"/>
              <a:t>Донор </a:t>
            </a:r>
            <a:r>
              <a:rPr lang="en-US" sz="2600" dirty="0"/>
              <a:t>H</a:t>
            </a:r>
            <a:r>
              <a:rPr lang="ru-RU" sz="2600" baseline="-25000" dirty="0"/>
              <a:t>2</a:t>
            </a:r>
            <a:r>
              <a:rPr lang="en-US" sz="2600" dirty="0"/>
              <a:t>S </a:t>
            </a:r>
            <a:r>
              <a:rPr lang="ru-RU" sz="2600" dirty="0"/>
              <a:t>тиосульфат натрия повышает эффективность доставки кислорода в ткани за счет изменения связывания кислорода гемоглобином в </a:t>
            </a:r>
            <a:r>
              <a:rPr lang="ru-RU" sz="2600" dirty="0" smtClean="0"/>
              <a:t>эритроцитах.»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213579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8410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Влияние ингаляций </a:t>
            </a:r>
            <a:r>
              <a:rPr lang="ru-RU" sz="2800" b="1" dirty="0" smtClean="0"/>
              <a:t>тиосульфата натрия –донатора </a:t>
            </a:r>
            <a:r>
              <a:rPr lang="en-US" sz="2800" b="1" dirty="0"/>
              <a:t>H</a:t>
            </a:r>
            <a:r>
              <a:rPr lang="ru-RU" sz="2800" b="1" baseline="-25000" dirty="0"/>
              <a:t>2</a:t>
            </a:r>
            <a:r>
              <a:rPr lang="en-US" sz="2800" b="1" dirty="0" smtClean="0"/>
              <a:t>S</a:t>
            </a:r>
            <a:r>
              <a:rPr lang="ru-RU" sz="2800" b="1" dirty="0" smtClean="0"/>
              <a:t>   </a:t>
            </a:r>
            <a:r>
              <a:rPr lang="ru-RU" sz="2800" b="1" dirty="0"/>
              <a:t>на показатели клеточного иммунитета у больных С</a:t>
            </a:r>
            <a:r>
              <a:rPr lang="en-US" sz="2800" b="1" dirty="0"/>
              <a:t>OVID-19</a:t>
            </a:r>
            <a:endParaRPr lang="ru-RU" sz="2800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458879"/>
              </p:ext>
            </p:extLst>
          </p:nvPr>
        </p:nvGraphicFramePr>
        <p:xfrm>
          <a:off x="409804" y="1940011"/>
          <a:ext cx="11075828" cy="4407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0336">
                  <a:extLst>
                    <a:ext uri="{9D8B030D-6E8A-4147-A177-3AD203B41FA5}">
                      <a16:colId xmlns:a16="http://schemas.microsoft.com/office/drawing/2014/main" val="2086919014"/>
                    </a:ext>
                  </a:extLst>
                </a:gridCol>
                <a:gridCol w="1050325">
                  <a:extLst>
                    <a:ext uri="{9D8B030D-6E8A-4147-A177-3AD203B41FA5}">
                      <a16:colId xmlns:a16="http://schemas.microsoft.com/office/drawing/2014/main" val="174905096"/>
                    </a:ext>
                  </a:extLst>
                </a:gridCol>
                <a:gridCol w="1223319">
                  <a:extLst>
                    <a:ext uri="{9D8B030D-6E8A-4147-A177-3AD203B41FA5}">
                      <a16:colId xmlns:a16="http://schemas.microsoft.com/office/drawing/2014/main" val="1935137515"/>
                    </a:ext>
                  </a:extLst>
                </a:gridCol>
                <a:gridCol w="1198605">
                  <a:extLst>
                    <a:ext uri="{9D8B030D-6E8A-4147-A177-3AD203B41FA5}">
                      <a16:colId xmlns:a16="http://schemas.microsoft.com/office/drawing/2014/main" val="1165289665"/>
                    </a:ext>
                  </a:extLst>
                </a:gridCol>
                <a:gridCol w="1198605">
                  <a:extLst>
                    <a:ext uri="{9D8B030D-6E8A-4147-A177-3AD203B41FA5}">
                      <a16:colId xmlns:a16="http://schemas.microsoft.com/office/drawing/2014/main" val="427313127"/>
                    </a:ext>
                  </a:extLst>
                </a:gridCol>
                <a:gridCol w="1112108">
                  <a:extLst>
                    <a:ext uri="{9D8B030D-6E8A-4147-A177-3AD203B41FA5}">
                      <a16:colId xmlns:a16="http://schemas.microsoft.com/office/drawing/2014/main" val="2804380626"/>
                    </a:ext>
                  </a:extLst>
                </a:gridCol>
                <a:gridCol w="1124465">
                  <a:extLst>
                    <a:ext uri="{9D8B030D-6E8A-4147-A177-3AD203B41FA5}">
                      <a16:colId xmlns:a16="http://schemas.microsoft.com/office/drawing/2014/main" val="1830974182"/>
                    </a:ext>
                  </a:extLst>
                </a:gridCol>
                <a:gridCol w="993207">
                  <a:extLst>
                    <a:ext uri="{9D8B030D-6E8A-4147-A177-3AD203B41FA5}">
                      <a16:colId xmlns:a16="http://schemas.microsoft.com/office/drawing/2014/main" val="1962564347"/>
                    </a:ext>
                  </a:extLst>
                </a:gridCol>
                <a:gridCol w="1224858">
                  <a:extLst>
                    <a:ext uri="{9D8B030D-6E8A-4147-A177-3AD203B41FA5}">
                      <a16:colId xmlns:a16="http://schemas.microsoft.com/office/drawing/2014/main" val="32777221"/>
                    </a:ext>
                  </a:extLst>
                </a:gridCol>
              </a:tblGrid>
              <a:tr h="7290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Пациенты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С</a:t>
                      </a:r>
                      <a:r>
                        <a:rPr lang="en-US" sz="1600" dirty="0">
                          <a:effectLst/>
                        </a:rPr>
                        <a:t>D4+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CD8+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T-NK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NK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B-</a:t>
                      </a:r>
                      <a:r>
                        <a:rPr lang="ru-RU" sz="1600" dirty="0" err="1">
                          <a:effectLst/>
                        </a:rPr>
                        <a:t>Лф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Т-</a:t>
                      </a:r>
                      <a:r>
                        <a:rPr lang="ru-RU" sz="1600" dirty="0" err="1">
                          <a:effectLst/>
                        </a:rPr>
                        <a:t>Лф</a:t>
                      </a:r>
                      <a:r>
                        <a:rPr lang="en-US" sz="1600" dirty="0">
                          <a:effectLst/>
                        </a:rPr>
                        <a:t>-</a:t>
                      </a:r>
                      <a:r>
                        <a:rPr lang="ru-RU" sz="1600" dirty="0" smtClean="0">
                          <a:effectLst/>
                        </a:rPr>
                        <a:t>актив.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NK</a:t>
                      </a:r>
                      <a:r>
                        <a:rPr lang="ru-RU" sz="1600" dirty="0" smtClean="0">
                          <a:effectLst/>
                        </a:rPr>
                        <a:t>-актив.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CD</a:t>
                      </a:r>
                      <a:r>
                        <a:rPr lang="ru-RU" sz="1600" dirty="0">
                          <a:effectLst/>
                        </a:rPr>
                        <a:t>8+</a:t>
                      </a:r>
                      <a:r>
                        <a:rPr lang="en-US" sz="1600" dirty="0">
                          <a:effectLst/>
                        </a:rPr>
                        <a:t>PD</a:t>
                      </a:r>
                      <a:r>
                        <a:rPr lang="ru-RU" sz="1600" dirty="0">
                          <a:effectLst/>
                        </a:rPr>
                        <a:t>-1+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2486064371"/>
                  </a:ext>
                </a:extLst>
              </a:tr>
              <a:tr h="902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1.- до  лечения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358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2305968040"/>
                  </a:ext>
                </a:extLst>
              </a:tr>
              <a:tr h="733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baseline="0" dirty="0" smtClean="0">
                          <a:effectLst/>
                        </a:rPr>
                        <a:t>1. - после лечения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u="sng" dirty="0" smtClean="0">
                          <a:effectLst/>
                        </a:rPr>
                        <a:t>806</a:t>
                      </a:r>
                      <a:r>
                        <a:rPr lang="ru-RU" sz="1600" b="1" u="sng" dirty="0" smtClean="0">
                          <a:effectLst/>
                        </a:rPr>
                        <a:t>  </a:t>
                      </a:r>
                      <a:r>
                        <a:rPr lang="ru-RU" sz="1600" dirty="0" smtClean="0">
                          <a:effectLst/>
                        </a:rPr>
                        <a:t>  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869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23.1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3929145266"/>
                  </a:ext>
                </a:extLst>
              </a:tr>
              <a:tr h="70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baseline="0" dirty="0" smtClean="0">
                          <a:effectLst/>
                        </a:rPr>
                        <a:t>2. - до лечения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328     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3417769266"/>
                  </a:ext>
                </a:extLst>
              </a:tr>
              <a:tr h="570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2.-</a:t>
                      </a:r>
                      <a:r>
                        <a:rPr lang="ru-RU" sz="1800" baseline="0" dirty="0" smtClean="0">
                          <a:effectLst/>
                        </a:rPr>
                        <a:t>после лечения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1060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608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343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ru-RU" sz="16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432370348"/>
                  </a:ext>
                </a:extLst>
              </a:tr>
              <a:tr h="767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Норма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570-1110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450-850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5-200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180-420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150-450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0-230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    0-60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4-20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690" marR="60690" marT="0" marB="0"/>
                </a:tc>
                <a:extLst>
                  <a:ext uri="{0D108BD9-81ED-4DB2-BD59-A6C34878D82A}">
                    <a16:rowId xmlns:a16="http://schemas.microsoft.com/office/drawing/2014/main" val="1516784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6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6267"/>
            <a:ext cx="12192000" cy="64645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200" b="1" i="1" dirty="0" smtClean="0"/>
              <a:t>Преимущества ТЕРМОГЕЛИКС-терапии </a:t>
            </a:r>
          </a:p>
          <a:p>
            <a:pPr>
              <a:buNone/>
            </a:pPr>
            <a:r>
              <a:rPr lang="ru-RU" sz="2200" b="1" i="1" dirty="0" smtClean="0"/>
              <a:t>* </a:t>
            </a:r>
            <a:r>
              <a:rPr lang="ru-RU" sz="2200" b="1" dirty="0" smtClean="0"/>
              <a:t>Существенно улучшает эффективность доставки  кислорода и лекарственных препаратов в </a:t>
            </a:r>
            <a:r>
              <a:rPr lang="ru-RU" sz="2200" b="1" dirty="0" err="1" smtClean="0"/>
              <a:t>труднодоступые</a:t>
            </a:r>
            <a:r>
              <a:rPr lang="ru-RU" sz="2200" b="1" dirty="0" smtClean="0"/>
              <a:t> участки легких,  значительно повышает эффективность   ингаляций гепарина, </a:t>
            </a:r>
            <a:r>
              <a:rPr lang="ru-RU" sz="2200" b="1" dirty="0" err="1" smtClean="0"/>
              <a:t>ацетилцистенина</a:t>
            </a:r>
            <a:r>
              <a:rPr lang="ru-RU" sz="2200" b="1" dirty="0" smtClean="0"/>
              <a:t>, тиосульфата натрия, легочного </a:t>
            </a:r>
            <a:r>
              <a:rPr lang="ru-RU" sz="2200" b="1" dirty="0" err="1" smtClean="0"/>
              <a:t>сурфактанта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фамотидина</a:t>
            </a:r>
            <a:r>
              <a:rPr lang="ru-RU" sz="2200" b="1" dirty="0" smtClean="0"/>
              <a:t>, экстракта хмеля</a:t>
            </a:r>
          </a:p>
          <a:p>
            <a:r>
              <a:rPr lang="ru-RU" sz="2200" b="1" dirty="0" smtClean="0"/>
              <a:t>Критический элемент технологии – кратковременный тепловой шок в результате нагрева смеси в диапазоне 95-120 </a:t>
            </a:r>
            <a:r>
              <a:rPr lang="en-US" sz="2200" b="1" baseline="30000" dirty="0" smtClean="0"/>
              <a:t>o</a:t>
            </a:r>
            <a:r>
              <a:rPr lang="ru-RU" sz="2200" b="1" dirty="0" smtClean="0"/>
              <a:t>С, который запускает механизмы клеточного стресса и мобилизацию эндогенных защитных белков теплового шока (БТШ-70). </a:t>
            </a:r>
          </a:p>
          <a:p>
            <a:r>
              <a:rPr lang="ru-RU" sz="2200" b="1" dirty="0" smtClean="0"/>
              <a:t>Подогретые дыхательные смеси обладают прямым противовирусным действием</a:t>
            </a:r>
          </a:p>
          <a:p>
            <a:r>
              <a:rPr lang="ru-RU" sz="2200" b="1" dirty="0" smtClean="0"/>
              <a:t>Технология имеет длительную историю развития на объектах ВМФ и медицинских учреждений МО РФ (ВМА им. С.М. Кирова, ГВКГ им. Н.Н. Бурденко  </a:t>
            </a:r>
            <a:r>
              <a:rPr lang="ru-RU" sz="2200" b="1" smtClean="0"/>
              <a:t>,  1586 ГВГ МО  </a:t>
            </a:r>
            <a:r>
              <a:rPr lang="ru-RU" sz="2200" b="1" dirty="0" smtClean="0"/>
              <a:t>РФ г. Подольск) </a:t>
            </a:r>
          </a:p>
          <a:p>
            <a:pPr algn="ctr">
              <a:buNone/>
            </a:pPr>
            <a:r>
              <a:rPr lang="ru-RU" sz="2200" b="1" dirty="0" smtClean="0"/>
              <a:t>Пилотные </a:t>
            </a:r>
            <a:r>
              <a:rPr lang="ru-RU" sz="2200" b="1" dirty="0"/>
              <a:t>клинические испытания </a:t>
            </a:r>
            <a:r>
              <a:rPr lang="ru-RU" sz="2200" b="1" dirty="0" err="1"/>
              <a:t>ТЕРМОГЕЛИКСа</a:t>
            </a:r>
            <a:r>
              <a:rPr lang="ru-RU" sz="2200" b="1" dirty="0"/>
              <a:t> при </a:t>
            </a:r>
            <a:r>
              <a:rPr lang="en-US" sz="2200" b="1" dirty="0" smtClean="0"/>
              <a:t>COVID-19</a:t>
            </a:r>
            <a:endParaRPr lang="ru-RU" sz="2200" b="1" dirty="0" smtClean="0"/>
          </a:p>
          <a:p>
            <a:r>
              <a:rPr lang="ru-RU" sz="2200" b="1" dirty="0" smtClean="0"/>
              <a:t>Группа </a:t>
            </a:r>
            <a:r>
              <a:rPr lang="ru-RU" sz="2200" b="1" dirty="0"/>
              <a:t>больных высокого риска  перевода на ИВЛ</a:t>
            </a:r>
            <a:endParaRPr lang="en-US" sz="2200" b="1" dirty="0"/>
          </a:p>
          <a:p>
            <a:r>
              <a:rPr lang="ru-RU" sz="2200" b="1" dirty="0"/>
              <a:t>Длительность лечения 1-2 недели, 15-30 мин ежедневно</a:t>
            </a:r>
          </a:p>
          <a:p>
            <a:r>
              <a:rPr lang="ru-RU" sz="2200" b="1" dirty="0"/>
              <a:t>Только 7</a:t>
            </a:r>
            <a:r>
              <a:rPr lang="ru-RU" sz="2200" b="1" dirty="0" smtClean="0"/>
              <a:t> </a:t>
            </a:r>
            <a:r>
              <a:rPr lang="ru-RU" sz="2200" b="1" dirty="0"/>
              <a:t>из </a:t>
            </a:r>
            <a:r>
              <a:rPr lang="ru-RU" sz="2200" b="1" dirty="0" smtClean="0"/>
              <a:t>172 </a:t>
            </a:r>
            <a:r>
              <a:rPr lang="ru-RU" sz="2200" b="1" dirty="0"/>
              <a:t>пациентов с признаками начинающегося респираторного </a:t>
            </a:r>
            <a:r>
              <a:rPr lang="ru-RU" sz="2200" b="1" dirty="0" err="1"/>
              <a:t>дистресс</a:t>
            </a:r>
            <a:r>
              <a:rPr lang="ru-RU" sz="2200" b="1" dirty="0"/>
              <a:t>-синдрома и снижением сатурации кислорода ниже 90% был переведен на ИВЛ </a:t>
            </a:r>
          </a:p>
          <a:p>
            <a:r>
              <a:rPr lang="ru-RU" sz="2200" b="1" dirty="0"/>
              <a:t>У остальных пациентов отмечалось восстановление сатурации и улучшение общего состояния</a:t>
            </a:r>
          </a:p>
          <a:p>
            <a:r>
              <a:rPr lang="ru-RU" sz="2200" b="1" dirty="0"/>
              <a:t>У большинства больных выявлено ускорение элиминации вирусов </a:t>
            </a:r>
            <a:br>
              <a:rPr lang="ru-RU" sz="2200" b="1" dirty="0"/>
            </a:br>
            <a:r>
              <a:rPr lang="ru-RU" sz="2200" b="1" dirty="0"/>
              <a:t> </a:t>
            </a:r>
          </a:p>
          <a:p>
            <a:pPr marL="0" indent="0">
              <a:buNone/>
            </a:pPr>
            <a:endParaRPr lang="ru-RU" sz="2200" b="1" dirty="0" smtClean="0"/>
          </a:p>
          <a:p>
            <a:pPr marL="0" indent="0">
              <a:buNone/>
            </a:pPr>
            <a:endParaRPr lang="ru-RU" sz="2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A80B-CBBC-5445-AC4C-11FDE6070EA6}" type="slidenum">
              <a:rPr lang="en-US" sz="1600"/>
              <a:pPr/>
              <a:t>25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30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15615"/>
            <a:ext cx="9385737" cy="1122342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r>
              <a:rPr lang="ru-RU" sz="2400" b="1" u="sng" dirty="0"/>
              <a:t/>
            </a:r>
            <a:br>
              <a:rPr lang="ru-RU" sz="2400" b="1" u="sng" dirty="0"/>
            </a:b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09" y="4153123"/>
            <a:ext cx="3196763" cy="2300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09" y="1171996"/>
            <a:ext cx="3196763" cy="26251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240836"/>
            <a:ext cx="3037489" cy="2556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712" y="4099032"/>
            <a:ext cx="3037489" cy="235431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A80B-CBBC-5445-AC4C-11FDE6070EA6}" type="slidenum">
              <a:rPr lang="en-US" sz="1600"/>
              <a:pPr/>
              <a:t>26</a:t>
            </a:fld>
            <a:endParaRPr lang="en-US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048" y="48751"/>
            <a:ext cx="1674055" cy="10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989" y="3926660"/>
            <a:ext cx="3151075" cy="2950030"/>
          </a:xfrm>
          <a:prstGeom prst="rect">
            <a:avLst/>
          </a:prstGeom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046" y="187844"/>
            <a:ext cx="3224798" cy="2936660"/>
          </a:xfrm>
          <a:prstGeom prst="rect">
            <a:avLst/>
          </a:prstGeom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62106" y="396459"/>
            <a:ext cx="3208334" cy="27548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214" y="3395217"/>
            <a:ext cx="11952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заявка на патент </a:t>
            </a:r>
            <a:r>
              <a:rPr lang="ru-RU" b="1" u="sng" dirty="0" smtClean="0"/>
              <a:t> США  </a:t>
            </a:r>
            <a:r>
              <a:rPr lang="ru-RU" b="1" u="sng" dirty="0"/>
              <a:t>№63014933</a:t>
            </a:r>
            <a:r>
              <a:rPr lang="en-US" b="1" u="sng" dirty="0"/>
              <a:t> </a:t>
            </a:r>
            <a:r>
              <a:rPr lang="ru-RU" b="1" u="sng" dirty="0"/>
              <a:t> Лечение вирусных пневмоний с использованием  термических гелий-кислородных  дыхательных  смесей</a:t>
            </a:r>
            <a:r>
              <a:rPr lang="en-US" b="1" dirty="0"/>
              <a:t/>
            </a:r>
            <a:br>
              <a:rPr lang="en-US" b="1" dirty="0"/>
            </a:br>
            <a:endParaRPr lang="ru-RU" b="1" i="1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17819"/>
              </p:ext>
            </p:extLst>
          </p:nvPr>
        </p:nvGraphicFramePr>
        <p:xfrm>
          <a:off x="5803284" y="0"/>
          <a:ext cx="2855308" cy="345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6" name="Acrobat Document" r:id="rId6" imgW="3886200" imgH="5028964" progId="AcroExch.Document.DC">
                  <p:embed/>
                </p:oleObj>
              </mc:Choice>
              <mc:Fallback>
                <p:oleObj name="Acrobat Document" r:id="rId6" imgW="3886200" imgH="5028964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03284" y="0"/>
                        <a:ext cx="2855308" cy="3456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107724"/>
              </p:ext>
            </p:extLst>
          </p:nvPr>
        </p:nvGraphicFramePr>
        <p:xfrm>
          <a:off x="2866624" y="0"/>
          <a:ext cx="2854686" cy="3547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7" name="Acrobat Document" r:id="rId8" imgW="3886200" imgH="5028964" progId="AcroExch.Document.DC">
                  <p:embed/>
                </p:oleObj>
              </mc:Choice>
              <mc:Fallback>
                <p:oleObj name="Acrobat Document" r:id="rId8" imgW="3886200" imgH="5028964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66624" y="0"/>
                        <a:ext cx="2854686" cy="3547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71" y="3801035"/>
            <a:ext cx="3231577" cy="30243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413" y="4028283"/>
            <a:ext cx="2851106" cy="27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634" y="750606"/>
            <a:ext cx="11227189" cy="3322630"/>
          </a:xfrm>
        </p:spPr>
        <p:txBody>
          <a:bodyPr>
            <a:normAutofit fontScale="90000"/>
          </a:bodyPr>
          <a:lstStyle/>
          <a:p>
            <a:r>
              <a:rPr lang="ru-RU" sz="2900" b="1" i="1" u="sng" dirty="0" smtClean="0"/>
              <a:t>Экстренная профилактика и </a:t>
            </a:r>
            <a:r>
              <a:rPr lang="ru-RU" sz="2900" b="1" i="1" u="sng" dirty="0" err="1" smtClean="0"/>
              <a:t>ранняэ</a:t>
            </a:r>
            <a:r>
              <a:rPr lang="ru-RU" sz="2900" b="1" i="1" u="sng" dirty="0" smtClean="0"/>
              <a:t> патогенетическая терапия: </a:t>
            </a:r>
            <a:r>
              <a:rPr lang="ru-RU" sz="2900" b="1" i="1" u="sng" dirty="0"/>
              <a:t> </a:t>
            </a:r>
            <a:r>
              <a:rPr lang="ru-RU" sz="2900" b="1" i="1" u="sng" dirty="0" smtClean="0"/>
              <a:t>АСЕ-2 зависимые механизмы</a:t>
            </a: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> Рецептор </a:t>
            </a:r>
            <a:r>
              <a:rPr lang="ru-RU" sz="2900" dirty="0" err="1"/>
              <a:t>коронавируса</a:t>
            </a:r>
            <a:r>
              <a:rPr lang="ru-RU" sz="2900" dirty="0"/>
              <a:t> АСЕ-2 способствует проникновению </a:t>
            </a:r>
            <a:r>
              <a:rPr lang="ru-RU" sz="2900" dirty="0" err="1"/>
              <a:t>коронавируса</a:t>
            </a:r>
            <a:r>
              <a:rPr lang="ru-RU" sz="2900" dirty="0"/>
              <a:t> к клетки эпителия легких и эндотелия сосудов, что играет важную роль в развитии поражения легких при </a:t>
            </a:r>
            <a:r>
              <a:rPr lang="en-US" sz="2900" dirty="0"/>
              <a:t>COVID</a:t>
            </a:r>
            <a:r>
              <a:rPr lang="ru-RU" sz="2900" dirty="0"/>
              <a:t>-19.</a:t>
            </a:r>
            <a:br>
              <a:rPr lang="ru-RU" sz="2900" dirty="0"/>
            </a:br>
            <a:r>
              <a:rPr lang="ru-RU" sz="2900" dirty="0"/>
              <a:t>Применение рекомбинантного растворимого АСЕ-2, который играет роль «</a:t>
            </a:r>
            <a:r>
              <a:rPr lang="ru-RU" sz="2900" i="1" u="sng" dirty="0"/>
              <a:t>ложной мишени</a:t>
            </a:r>
            <a:r>
              <a:rPr lang="ru-RU" sz="2900" dirty="0"/>
              <a:t>», </a:t>
            </a:r>
            <a:r>
              <a:rPr lang="ru-RU" sz="2900" dirty="0" smtClean="0"/>
              <a:t>«ловушки» </a:t>
            </a:r>
            <a:r>
              <a:rPr lang="ru-RU" sz="2900" dirty="0" err="1" smtClean="0"/>
              <a:t>корнавирусов</a:t>
            </a:r>
            <a:r>
              <a:rPr lang="ru-RU" sz="2900" dirty="0" smtClean="0"/>
              <a:t> связывает</a:t>
            </a:r>
            <a:r>
              <a:rPr lang="ru-RU" sz="2900" dirty="0"/>
              <a:t>, </a:t>
            </a:r>
            <a:r>
              <a:rPr lang="ru-RU" sz="2900" dirty="0" smtClean="0"/>
              <a:t>нейтрализует их,  что </a:t>
            </a:r>
            <a:r>
              <a:rPr lang="ru-RU" sz="2900" dirty="0"/>
              <a:t>препятствует развитию </a:t>
            </a:r>
            <a:r>
              <a:rPr lang="ru-RU" sz="2900" dirty="0" err="1"/>
              <a:t>коронавирусной</a:t>
            </a:r>
            <a:r>
              <a:rPr lang="ru-RU" sz="2900" dirty="0"/>
              <a:t> инфекции</a:t>
            </a:r>
            <a:r>
              <a:rPr lang="ru-RU" sz="2900" dirty="0" smtClean="0"/>
              <a:t>.</a:t>
            </a:r>
            <a:br>
              <a:rPr lang="ru-RU" sz="2900" dirty="0" smtClean="0"/>
            </a:br>
            <a:r>
              <a:rPr lang="ru-RU" sz="2900" dirty="0" smtClean="0"/>
              <a:t>БТШ70 входит в состав АСЕ-2 рецептора, поэтому введение рекомбинантного человеческого БТШ700 </a:t>
            </a:r>
            <a:r>
              <a:rPr lang="ru-RU" sz="2900" dirty="0"/>
              <a:t>м</a:t>
            </a:r>
            <a:r>
              <a:rPr lang="ru-RU" sz="2900" dirty="0" smtClean="0"/>
              <a:t>ожет также играть роль «ловушки» для </a:t>
            </a:r>
            <a:r>
              <a:rPr lang="ru-RU" sz="2900" dirty="0" err="1" smtClean="0"/>
              <a:t>коронавируса</a:t>
            </a:r>
            <a:r>
              <a:rPr lang="ru-RU" sz="2900" dirty="0" smtClean="0"/>
              <a:t> и препятствовать развитию </a:t>
            </a:r>
            <a:r>
              <a:rPr lang="en-US" sz="2900" dirty="0" smtClean="0"/>
              <a:t>COVID-19.</a:t>
            </a:r>
            <a:r>
              <a:rPr lang="ru-RU" sz="2900" dirty="0" smtClean="0"/>
              <a:t>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109" y="4215740"/>
            <a:ext cx="4191990" cy="2590684"/>
          </a:xfrm>
        </p:spPr>
      </p:pic>
    </p:spTree>
    <p:extLst>
      <p:ext uri="{BB962C8B-B14F-4D97-AF65-F5344CB8AC3E}">
        <p14:creationId xmlns:p14="http://schemas.microsoft.com/office/powerpoint/2010/main" val="10509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082" y="274320"/>
            <a:ext cx="11832248" cy="6583680"/>
          </a:xfrm>
        </p:spPr>
        <p:txBody>
          <a:bodyPr>
            <a:normAutofit fontScale="90000"/>
          </a:bodyPr>
          <a:lstStyle/>
          <a:p>
            <a:r>
              <a:rPr lang="ru-RU" sz="2900" b="1" dirty="0" smtClean="0"/>
              <a:t>Экстренная профилактика и патогенетическая терапия: блокаторы </a:t>
            </a:r>
            <a:r>
              <a:rPr lang="ru-RU" sz="2900" b="1" dirty="0" err="1" smtClean="0"/>
              <a:t>цистеиновых</a:t>
            </a:r>
            <a:r>
              <a:rPr lang="ru-RU" sz="2900" b="1" dirty="0" smtClean="0"/>
              <a:t> и </a:t>
            </a:r>
            <a:r>
              <a:rPr lang="ru-RU" sz="2900" b="1" dirty="0" err="1" smtClean="0"/>
              <a:t>сериновых</a:t>
            </a:r>
            <a:r>
              <a:rPr lang="ru-RU" sz="2900" b="1" dirty="0" smtClean="0"/>
              <a:t> протеаз</a:t>
            </a:r>
            <a:br>
              <a:rPr lang="ru-RU" sz="2900" b="1" dirty="0" smtClean="0"/>
            </a:br>
            <a:r>
              <a:rPr lang="ru-RU" sz="2600" b="1" u="sng" dirty="0" err="1" smtClean="0"/>
              <a:t>Фамотидин</a:t>
            </a:r>
            <a:r>
              <a:rPr lang="ru-RU" sz="2600" b="1" dirty="0" smtClean="0"/>
              <a:t> </a:t>
            </a:r>
            <a:r>
              <a:rPr lang="ru-RU" sz="2600" dirty="0" smtClean="0"/>
              <a:t>–блокатор папаин-подобной </a:t>
            </a:r>
            <a:r>
              <a:rPr lang="ru-RU" sz="2600" dirty="0" err="1" smtClean="0"/>
              <a:t>цистеиновой</a:t>
            </a:r>
            <a:r>
              <a:rPr lang="ru-RU" sz="2600" dirty="0" smtClean="0"/>
              <a:t> протеазы, показана высокая эффективность  лечении как легких, так и тяжелых форм С</a:t>
            </a:r>
            <a:r>
              <a:rPr lang="en-US" sz="2600" dirty="0" smtClean="0"/>
              <a:t>OVID-19, </a:t>
            </a:r>
            <a:r>
              <a:rPr lang="ru-RU" sz="2600" dirty="0" smtClean="0"/>
              <a:t>эффективность доказана результатами клинических испытаний. Применяли для лечения Трампа.                                 Нами предложен высокоэффективный способ доставки препарата- ингаляции с использованием сетчатого </a:t>
            </a:r>
            <a:r>
              <a:rPr lang="ru-RU" sz="2600" dirty="0" err="1" smtClean="0"/>
              <a:t>небулайзера</a:t>
            </a:r>
            <a:r>
              <a:rPr lang="ru-RU" sz="2600" dirty="0" smtClean="0"/>
              <a:t>. Позволяет уменьшить на порядок эффективную дозу. Эффективен  как в ранней патогенетической терапии, так и в период разгара</a:t>
            </a:r>
            <a:br>
              <a:rPr lang="ru-RU" sz="2600" dirty="0" smtClean="0"/>
            </a:br>
            <a:r>
              <a:rPr lang="ru-RU" sz="2800" b="1" u="sng" dirty="0" err="1" smtClean="0"/>
              <a:t>Апротинин</a:t>
            </a:r>
            <a:r>
              <a:rPr lang="ru-RU" sz="2800" b="1" u="sng" dirty="0" smtClean="0"/>
              <a:t> (</a:t>
            </a:r>
            <a:r>
              <a:rPr lang="ru-RU" sz="2800" b="1" u="sng" dirty="0" err="1" smtClean="0"/>
              <a:t>гордокс</a:t>
            </a:r>
            <a:r>
              <a:rPr lang="ru-RU" sz="2800" u="sng" dirty="0" smtClean="0"/>
              <a:t>)- </a:t>
            </a:r>
            <a:r>
              <a:rPr lang="ru-RU" sz="2800" dirty="0" err="1" smtClean="0"/>
              <a:t>О.П.Жирнов</a:t>
            </a:r>
            <a:r>
              <a:rPr lang="ru-RU" sz="2800" dirty="0" smtClean="0"/>
              <a:t>, </a:t>
            </a:r>
            <a:r>
              <a:rPr lang="ru-RU" sz="2800" dirty="0" err="1" smtClean="0"/>
              <a:t>А.В.Овчаченко</a:t>
            </a:r>
            <a:r>
              <a:rPr lang="ru-RU" sz="2800" dirty="0" smtClean="0"/>
              <a:t> 1984 г</a:t>
            </a:r>
            <a:r>
              <a:rPr lang="ru-RU" sz="2600" dirty="0" smtClean="0"/>
              <a:t>. предложили для лечения респираторных инфекций в  виде ингаляций . В 2020 г  выявлено, что он защищает от </a:t>
            </a:r>
            <a:r>
              <a:rPr lang="ru-RU" sz="2600" dirty="0" err="1" smtClean="0"/>
              <a:t>коронавирусов</a:t>
            </a:r>
            <a:r>
              <a:rPr lang="ru-RU" sz="2600" dirty="0"/>
              <a:t> </a:t>
            </a:r>
            <a:r>
              <a:rPr lang="ru-RU" sz="2600" dirty="0" smtClean="0"/>
              <a:t>является блокатором </a:t>
            </a:r>
            <a:r>
              <a:rPr lang="ru-RU" sz="2600" dirty="0" err="1" smtClean="0"/>
              <a:t>сериновой</a:t>
            </a:r>
            <a:r>
              <a:rPr lang="ru-RU" sz="2600" dirty="0" smtClean="0"/>
              <a:t> протеазы </a:t>
            </a:r>
            <a:r>
              <a:rPr lang="en-US" sz="2600" dirty="0" smtClean="0"/>
              <a:t>TMPRSS2</a:t>
            </a:r>
            <a:r>
              <a:rPr lang="ru-RU" sz="2600" dirty="0" smtClean="0"/>
              <a:t> </a:t>
            </a:r>
            <a:r>
              <a:rPr lang="en-US" sz="2600" dirty="0" smtClean="0"/>
              <a:t>(</a:t>
            </a:r>
            <a:r>
              <a:rPr lang="en-US" sz="2600" b="1" dirty="0" err="1" smtClean="0"/>
              <a:t>U.Kaur</a:t>
            </a:r>
            <a:r>
              <a:rPr lang="en-US" sz="2600" b="1" dirty="0" smtClean="0"/>
              <a:t>,</a:t>
            </a:r>
            <a:r>
              <a:rPr lang="ru-RU" sz="2600" b="1" dirty="0" smtClean="0"/>
              <a:t> </a:t>
            </a:r>
            <a:r>
              <a:rPr lang="ru-RU" sz="2600" b="1" dirty="0" err="1" smtClean="0"/>
              <a:t>ет</a:t>
            </a:r>
            <a:r>
              <a:rPr lang="ru-RU" sz="2600" b="1" dirty="0" smtClean="0"/>
              <a:t> </a:t>
            </a:r>
            <a:r>
              <a:rPr lang="en-US" sz="2600" b="1" dirty="0" smtClean="0"/>
              <a:t>al., 2021</a:t>
            </a:r>
            <a:r>
              <a:rPr lang="en-US" sz="2600" dirty="0" smtClean="0"/>
              <a:t>).</a:t>
            </a:r>
            <a:r>
              <a:rPr lang="ru-RU" sz="2600" dirty="0" smtClean="0"/>
              <a:t> «</a:t>
            </a:r>
            <a:r>
              <a:rPr lang="ru-RU" sz="2600" dirty="0" err="1" smtClean="0"/>
              <a:t>Химрар</a:t>
            </a:r>
            <a:r>
              <a:rPr lang="ru-RU" sz="2600" dirty="0" smtClean="0"/>
              <a:t>»</a:t>
            </a:r>
            <a:r>
              <a:rPr lang="en-US" sz="2600" dirty="0" smtClean="0"/>
              <a:t>  </a:t>
            </a:r>
            <a:r>
              <a:rPr lang="ru-RU" sz="2600" dirty="0" smtClean="0"/>
              <a:t> планирует выпуск назальных капель с </a:t>
            </a:r>
            <a:r>
              <a:rPr lang="ru-RU" sz="2600" dirty="0" err="1" smtClean="0"/>
              <a:t>апротинином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 -Мы внедрили </a:t>
            </a:r>
            <a:br>
              <a:rPr lang="ru-RU" sz="2600" dirty="0" smtClean="0"/>
            </a:br>
            <a:r>
              <a:rPr lang="ru-RU" sz="2600" dirty="0" smtClean="0"/>
              <a:t>1. </a:t>
            </a:r>
            <a:r>
              <a:rPr lang="ru-RU" sz="2600" dirty="0" err="1" smtClean="0"/>
              <a:t>эндоназальное</a:t>
            </a:r>
            <a:r>
              <a:rPr lang="ru-RU" sz="2600" dirty="0" smtClean="0"/>
              <a:t> введение </a:t>
            </a:r>
            <a:r>
              <a:rPr lang="ru-RU" sz="2600" dirty="0" err="1" smtClean="0"/>
              <a:t>Гордокса</a:t>
            </a:r>
            <a:r>
              <a:rPr lang="ru-RU" sz="2600" dirty="0" smtClean="0"/>
              <a:t> для экстренной профилактики и ранней </a:t>
            </a:r>
            <a:r>
              <a:rPr lang="ru-RU" sz="2600" dirty="0" err="1" smtClean="0"/>
              <a:t>патогенетичес</a:t>
            </a:r>
            <a:r>
              <a:rPr lang="ru-RU" sz="2600" dirty="0" smtClean="0"/>
              <a:t>-кой терапии </a:t>
            </a:r>
            <a:r>
              <a:rPr lang="en-US" sz="2600" dirty="0" smtClean="0"/>
              <a:t>COVID-19 </a:t>
            </a:r>
            <a:r>
              <a:rPr lang="ru-RU" sz="2600" dirty="0" smtClean="0"/>
              <a:t>: сотрудникам двух крупных предприятий С-Пб  и Лен Области ( с сентября 2020) : заболеваемость снизилась в 4 раза, может быть легкое течение </a:t>
            </a:r>
            <a:r>
              <a:rPr lang="en-US" sz="2600" dirty="0" smtClean="0"/>
              <a:t>COVID-19</a:t>
            </a:r>
            <a:br>
              <a:rPr lang="en-US" sz="2600" dirty="0" smtClean="0"/>
            </a:br>
            <a:r>
              <a:rPr lang="en-US" sz="2600" dirty="0" smtClean="0"/>
              <a:t>2. </a:t>
            </a:r>
            <a:r>
              <a:rPr lang="en-US" sz="2600" dirty="0"/>
              <a:t> </a:t>
            </a:r>
            <a:r>
              <a:rPr lang="ru-RU" sz="2600" dirty="0" smtClean="0"/>
              <a:t>ингаляции </a:t>
            </a:r>
            <a:r>
              <a:rPr lang="ru-RU" sz="2600" dirty="0" err="1" smtClean="0"/>
              <a:t>Гордокса</a:t>
            </a:r>
            <a:r>
              <a:rPr lang="ru-RU" sz="2600" dirty="0" smtClean="0"/>
              <a:t> с использованием сетчатого </a:t>
            </a:r>
            <a:r>
              <a:rPr lang="ru-RU" sz="2600" dirty="0" err="1" smtClean="0"/>
              <a:t>небулайзера</a:t>
            </a:r>
            <a:r>
              <a:rPr lang="ru-RU" sz="2600" dirty="0" smtClean="0"/>
              <a:t>. Эффект аналогичный. Можно применять для лечения </a:t>
            </a:r>
            <a:r>
              <a:rPr lang="en-US" sz="2600" dirty="0" smtClean="0"/>
              <a:t>COVID-19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3. ингаляции раствора </a:t>
            </a:r>
            <a:r>
              <a:rPr lang="ru-RU" sz="2700" dirty="0" smtClean="0"/>
              <a:t>аминокапроновой кислоты –ингибитора протеазы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4. ингаляции Альфа-1 </a:t>
            </a:r>
            <a:r>
              <a:rPr lang="ru-RU" sz="2600" dirty="0" err="1" smtClean="0"/>
              <a:t>антитрипсина</a:t>
            </a:r>
            <a:r>
              <a:rPr lang="ru-RU" sz="2600" dirty="0" smtClean="0"/>
              <a:t>- ингибитора </a:t>
            </a:r>
            <a:r>
              <a:rPr lang="en-US" sz="2600" dirty="0"/>
              <a:t> </a:t>
            </a:r>
            <a:r>
              <a:rPr lang="ru-RU" sz="2600" dirty="0"/>
              <a:t> </a:t>
            </a:r>
            <a:r>
              <a:rPr lang="ru-RU" sz="2600" dirty="0" err="1" smtClean="0"/>
              <a:t>сериновой</a:t>
            </a:r>
            <a:r>
              <a:rPr lang="ru-RU" sz="2600" dirty="0" smtClean="0"/>
              <a:t> протеазы </a:t>
            </a:r>
            <a:r>
              <a:rPr lang="en-US" sz="2600"/>
              <a:t>TMPRSS2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5. применение </a:t>
            </a:r>
            <a:r>
              <a:rPr lang="ru-RU" sz="2600" dirty="0" err="1" smtClean="0"/>
              <a:t>верошприрона</a:t>
            </a:r>
            <a:r>
              <a:rPr lang="ru-RU" sz="2600" dirty="0" smtClean="0"/>
              <a:t>- ингибитор </a:t>
            </a:r>
            <a:r>
              <a:rPr lang="ru-RU" sz="2600" dirty="0" err="1" smtClean="0"/>
              <a:t>сериновой</a:t>
            </a:r>
            <a:r>
              <a:rPr lang="ru-RU" sz="2600" dirty="0" smtClean="0"/>
              <a:t> протеазы</a:t>
            </a:r>
            <a:r>
              <a:rPr lang="en-US" sz="2600" dirty="0"/>
              <a:t> TMPRSS2</a:t>
            </a:r>
            <a:endParaRPr lang="ru-RU" sz="2600" dirty="0"/>
          </a:p>
        </p:txBody>
      </p:sp>
      <p:sp>
        <p:nvSpPr>
          <p:cNvPr id="3" name="Текст 2"/>
          <p:cNvSpPr>
            <a:spLocks noGrp="1"/>
          </p:cNvSpPr>
          <p:nvPr/>
        </p:nvSpPr>
        <p:spPr>
          <a:xfrm flipH="1">
            <a:off x="6123827" y="2678907"/>
            <a:ext cx="2751231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4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49536"/>
            <a:ext cx="12192000" cy="517333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               </a:t>
            </a:r>
            <a:r>
              <a:rPr lang="ru-RU" sz="3100" b="1" dirty="0" smtClean="0"/>
              <a:t>  ЗАЩИТА ОРГАНИЗМА-ХОЗЯИНА-ПАТОГЕНЕТИЧЕСКАЯ ТЕРАПИЯ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2. </a:t>
            </a:r>
            <a:r>
              <a:rPr lang="ru-RU" sz="2800" b="1" i="1" dirty="0" smtClean="0"/>
              <a:t>Подавление системного воспаления, механизмов развития «</a:t>
            </a:r>
            <a:r>
              <a:rPr lang="ru-RU" sz="2800" b="1" i="1" dirty="0" err="1" smtClean="0"/>
              <a:t>цитокиновой</a:t>
            </a:r>
            <a:r>
              <a:rPr lang="ru-RU" sz="2800" b="1" i="1" dirty="0" smtClean="0"/>
              <a:t> бури», поражений органов-мишеней активными формами кислорода (окислительный стресс )</a:t>
            </a:r>
            <a:br>
              <a:rPr lang="ru-RU" sz="2800" b="1" i="1" dirty="0" smtClean="0"/>
            </a:br>
            <a:r>
              <a:rPr lang="ru-RU" sz="2800" b="1" i="1" u="sng" dirty="0" smtClean="0"/>
              <a:t>Средства</a:t>
            </a:r>
            <a:r>
              <a:rPr lang="ru-RU" sz="2800" u="sng" dirty="0" smtClean="0"/>
              <a:t>: </a:t>
            </a:r>
            <a:br>
              <a:rPr lang="ru-RU" sz="2800" u="sng" dirty="0" smtClean="0"/>
            </a:br>
            <a:r>
              <a:rPr lang="ru-RU" sz="2800" dirty="0" smtClean="0"/>
              <a:t>- нестероидные   противовоспалительные препараты, </a:t>
            </a:r>
            <a:r>
              <a:rPr lang="ru-RU" sz="2800" b="1" dirty="0" err="1" smtClean="0"/>
              <a:t>глюкокортикоиды</a:t>
            </a:r>
            <a:r>
              <a:rPr lang="ru-RU" sz="2800" b="1" dirty="0" smtClean="0"/>
              <a:t> </a:t>
            </a:r>
            <a:br>
              <a:rPr lang="ru-RU" sz="2800" b="1" dirty="0" smtClean="0"/>
            </a:br>
            <a:r>
              <a:rPr lang="ru-RU" sz="2800" b="1" dirty="0" smtClean="0"/>
              <a:t>(</a:t>
            </a:r>
            <a:r>
              <a:rPr lang="ru-RU" sz="2800" b="1" dirty="0" err="1" smtClean="0"/>
              <a:t>дексаметазон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метилпреднизлолон</a:t>
            </a:r>
            <a:r>
              <a:rPr lang="ru-RU" sz="2800" b="1" dirty="0" smtClean="0"/>
              <a:t>)</a:t>
            </a:r>
            <a:r>
              <a:rPr lang="ru-RU" sz="2800" dirty="0" smtClean="0"/>
              <a:t>.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- </a:t>
            </a:r>
            <a:r>
              <a:rPr lang="ru-RU" sz="2800" dirty="0"/>
              <a:t>б</a:t>
            </a:r>
            <a:r>
              <a:rPr lang="ru-RU" sz="2800" dirty="0" smtClean="0"/>
              <a:t>локаторы  воспалительных цитокинов: рецептора ИЛ-1(</a:t>
            </a:r>
            <a:r>
              <a:rPr lang="ru-RU" sz="2800" dirty="0" err="1" smtClean="0"/>
              <a:t>анакинра</a:t>
            </a:r>
            <a:r>
              <a:rPr lang="ru-RU" sz="2800" dirty="0" smtClean="0"/>
              <a:t>) ;                                  ИЛ-2(</a:t>
            </a:r>
            <a:r>
              <a:rPr lang="ru-RU" sz="2800" dirty="0" err="1" smtClean="0"/>
              <a:t>базиликсимаб</a:t>
            </a:r>
            <a:r>
              <a:rPr lang="ru-RU" sz="2800" dirty="0" smtClean="0"/>
              <a:t>), ИЛ-6 </a:t>
            </a:r>
            <a:r>
              <a:rPr lang="ru-RU" sz="2800" i="1" dirty="0" smtClean="0"/>
              <a:t>(</a:t>
            </a:r>
            <a:r>
              <a:rPr lang="ru-RU" sz="2800" b="1" u="sng" dirty="0" err="1" smtClean="0"/>
              <a:t>тозилицумаб</a:t>
            </a:r>
            <a:r>
              <a:rPr lang="ru-RU" sz="2800" dirty="0" smtClean="0"/>
              <a:t>), ФНО</a:t>
            </a:r>
            <a:r>
              <a:rPr lang="ru-RU" sz="2800" i="1" dirty="0" smtClean="0"/>
              <a:t>( </a:t>
            </a:r>
            <a:r>
              <a:rPr lang="ru-RU" sz="2800" b="1" dirty="0" err="1" smtClean="0"/>
              <a:t>хумира</a:t>
            </a:r>
            <a:r>
              <a:rPr lang="ru-RU" sz="2800" i="1" dirty="0" smtClean="0"/>
              <a:t>), </a:t>
            </a:r>
            <a:r>
              <a:rPr lang="ru-RU" sz="2800" i="1" dirty="0" err="1" smtClean="0"/>
              <a:t>карнозин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донатор  </a:t>
            </a:r>
            <a:r>
              <a:rPr lang="en-US" sz="2800" dirty="0" smtClean="0"/>
              <a:t>N</a:t>
            </a:r>
            <a:r>
              <a:rPr lang="ru-RU" sz="2800" dirty="0" smtClean="0"/>
              <a:t>О</a:t>
            </a:r>
            <a:r>
              <a:rPr lang="en-US" sz="2800" dirty="0" smtClean="0"/>
              <a:t> </a:t>
            </a:r>
            <a:r>
              <a:rPr lang="ru-RU" sz="2800" dirty="0" smtClean="0"/>
              <a:t>–нитроглицерин, ингаляции </a:t>
            </a:r>
            <a:r>
              <a:rPr lang="en-US" sz="2800" dirty="0" smtClean="0"/>
              <a:t>NO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донаторы сульфгидрильных групп: </a:t>
            </a:r>
            <a:r>
              <a:rPr lang="ru-RU" sz="2800" dirty="0" err="1" smtClean="0"/>
              <a:t>глутатион</a:t>
            </a:r>
            <a:r>
              <a:rPr lang="ru-RU" sz="2800" dirty="0" smtClean="0"/>
              <a:t>, ,</a:t>
            </a:r>
            <a:r>
              <a:rPr lang="ru-RU" sz="2800" i="1" u="sng" dirty="0" err="1" smtClean="0"/>
              <a:t>ацетилцистеин</a:t>
            </a:r>
            <a:r>
              <a:rPr lang="ru-RU" sz="2800" i="1" u="sng" dirty="0" smtClean="0"/>
              <a:t>, тиосульфат  натрия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антиоксиданты: </a:t>
            </a:r>
            <a:r>
              <a:rPr lang="ru-RU" sz="2800" dirty="0" err="1" smtClean="0"/>
              <a:t>мексидол,эбселен</a:t>
            </a:r>
            <a:r>
              <a:rPr lang="ru-RU" sz="2800" dirty="0" smtClean="0"/>
              <a:t>, каталаза, </a:t>
            </a:r>
            <a:r>
              <a:rPr lang="ru-RU" sz="2800" dirty="0" err="1" smtClean="0"/>
              <a:t>ресвератрол</a:t>
            </a:r>
            <a:r>
              <a:rPr lang="ru-RU" sz="2800" dirty="0" smtClean="0"/>
              <a:t>, </a:t>
            </a:r>
            <a:r>
              <a:rPr lang="ru-RU" sz="2800" dirty="0" err="1" smtClean="0"/>
              <a:t>ксантогумол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- </a:t>
            </a:r>
            <a:r>
              <a:rPr lang="ru-RU" sz="2800" dirty="0" err="1" smtClean="0"/>
              <a:t>цитопротекторы</a:t>
            </a:r>
            <a:r>
              <a:rPr lang="ru-RU" sz="2800" dirty="0" smtClean="0"/>
              <a:t>: </a:t>
            </a:r>
            <a:r>
              <a:rPr lang="ru-RU" sz="2800" dirty="0" err="1" smtClean="0"/>
              <a:t>мелатонин,милдронат</a:t>
            </a:r>
            <a:r>
              <a:rPr lang="ru-RU" sz="2800" dirty="0" smtClean="0"/>
              <a:t>, </a:t>
            </a:r>
            <a:r>
              <a:rPr lang="ru-RU" sz="2800" dirty="0" err="1" smtClean="0"/>
              <a:t>реамберин</a:t>
            </a:r>
            <a:r>
              <a:rPr lang="ru-RU" sz="2800" dirty="0" smtClean="0"/>
              <a:t>, </a:t>
            </a:r>
            <a:r>
              <a:rPr lang="ru-RU" sz="2800" dirty="0" err="1" smtClean="0"/>
              <a:t>цитофлавин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dirty="0"/>
              <a:t> </a:t>
            </a:r>
            <a:endParaRPr lang="ru-RU" sz="2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1025" y="4734046"/>
            <a:ext cx="10625561" cy="21239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/>
              <a:t>3.</a:t>
            </a:r>
            <a:r>
              <a:rPr lang="en-US" sz="2400" i="1" dirty="0" smtClean="0"/>
              <a:t> </a:t>
            </a:r>
            <a:r>
              <a:rPr lang="ru-RU" sz="2400" i="1" dirty="0" smtClean="0"/>
              <a:t>Блокада АПФР-2 </a:t>
            </a:r>
            <a:r>
              <a:rPr lang="ru-RU" sz="2400" i="1" dirty="0"/>
              <a:t>зависимых механизмов </a:t>
            </a:r>
            <a:r>
              <a:rPr lang="ru-RU" sz="2400" i="1" dirty="0" smtClean="0"/>
              <a:t>патогенеза </a:t>
            </a:r>
            <a:r>
              <a:rPr lang="en-US" sz="2400" i="1" dirty="0" smtClean="0"/>
              <a:t>COVID-19:</a:t>
            </a:r>
            <a:r>
              <a:rPr lang="ru-RU" sz="2400" i="1" dirty="0" smtClean="0"/>
              <a:t>        </a:t>
            </a:r>
            <a:r>
              <a:rPr lang="en-US" sz="2400" i="1" dirty="0" smtClean="0"/>
              <a:t> </a:t>
            </a:r>
            <a:r>
              <a:rPr lang="ru-RU" sz="2400" dirty="0" smtClean="0"/>
              <a:t>блокаторы АПФР-2 ;  растворимые АПФР-2 </a:t>
            </a:r>
            <a:r>
              <a:rPr lang="ru-RU" sz="2400" dirty="0"/>
              <a:t>;</a:t>
            </a:r>
            <a:r>
              <a:rPr lang="en-US" sz="2400" dirty="0" smtClean="0"/>
              <a:t> </a:t>
            </a:r>
            <a:r>
              <a:rPr lang="ru-RU" sz="2400" dirty="0" err="1"/>
              <a:t>карнозин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4. </a:t>
            </a:r>
            <a:r>
              <a:rPr lang="en-US" sz="2400" i="1" dirty="0"/>
              <a:t> </a:t>
            </a:r>
            <a:r>
              <a:rPr lang="ru-RU" sz="2400" i="1" dirty="0" smtClean="0"/>
              <a:t>Подавление </a:t>
            </a:r>
            <a:r>
              <a:rPr lang="ru-RU" sz="2400" i="1" dirty="0" err="1" smtClean="0"/>
              <a:t>гиперкоагуляции</a:t>
            </a:r>
            <a:r>
              <a:rPr lang="ru-RU" sz="2400" i="1" dirty="0" smtClean="0"/>
              <a:t>, эндотелиальной дисфункции  </a:t>
            </a:r>
            <a:r>
              <a:rPr lang="ru-RU" sz="2400" i="1" dirty="0"/>
              <a:t>и </a:t>
            </a:r>
            <a:r>
              <a:rPr lang="ru-RU" sz="2400" i="1" dirty="0" err="1" smtClean="0"/>
              <a:t>иммуно</a:t>
            </a:r>
            <a:r>
              <a:rPr lang="ru-RU" sz="2400" i="1" dirty="0" smtClean="0"/>
              <a:t>-тромбоза </a:t>
            </a:r>
            <a:r>
              <a:rPr lang="en-US" sz="2400" i="1" dirty="0" smtClean="0"/>
              <a:t>– </a:t>
            </a:r>
            <a:r>
              <a:rPr lang="ru-RU" sz="2400" i="1" dirty="0" smtClean="0"/>
              <a:t>ингаляции </a:t>
            </a:r>
            <a:r>
              <a:rPr lang="ru-RU" sz="2400" i="1" dirty="0" smtClean="0"/>
              <a:t>гепарина, </a:t>
            </a:r>
            <a:r>
              <a:rPr lang="ru-RU" sz="2400" i="1" dirty="0" err="1" smtClean="0"/>
              <a:t>эсцин</a:t>
            </a:r>
            <a:r>
              <a:rPr lang="ru-RU" sz="2400" i="1" dirty="0" smtClean="0"/>
              <a:t> (</a:t>
            </a:r>
            <a:r>
              <a:rPr lang="ru-RU" sz="2400" i="1" dirty="0" err="1" smtClean="0"/>
              <a:t>эскузан</a:t>
            </a:r>
            <a:r>
              <a:rPr lang="ru-RU" sz="2400" i="1" smtClean="0"/>
              <a:t>), </a:t>
            </a:r>
            <a:endParaRPr lang="ru-RU" sz="2400" i="1" dirty="0" smtClean="0"/>
          </a:p>
          <a:p>
            <a:pPr marL="0" indent="0">
              <a:buNone/>
            </a:pPr>
            <a:r>
              <a:rPr lang="ru-RU" sz="2400" i="1" dirty="0" smtClean="0"/>
              <a:t> Решение этой триединой задачи сравнивают с </a:t>
            </a:r>
            <a:r>
              <a:rPr lang="ru-RU" sz="2400" i="1" u="sng" dirty="0" smtClean="0"/>
              <a:t>укрощением Гераклом трехголового пса Цербера</a:t>
            </a:r>
            <a:r>
              <a:rPr lang="ru-RU" sz="2400" i="1" dirty="0" smtClean="0"/>
              <a:t>, который не позволял выйти из царства мертвых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1026" name="Picture 2" descr="12 подвигов Путин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6160" y="4110040"/>
            <a:ext cx="2275841" cy="22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651" y="1371600"/>
            <a:ext cx="2245488" cy="20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916" y="242728"/>
            <a:ext cx="8935656" cy="570627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 smtClean="0"/>
              <a:t>ПРОФИЛАКТИКА И РАННЯЯ ПАТОГЕНЕТИЧЕСКАЯ ТЕРАПИЯ</a:t>
            </a:r>
            <a:endParaRPr lang="ru-RU" sz="28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632" y="1107994"/>
            <a:ext cx="11960368" cy="546642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Интерфероны и индукторы интерферонов</a:t>
            </a:r>
          </a:p>
          <a:p>
            <a:pPr marL="0" indent="0">
              <a:buNone/>
            </a:pPr>
            <a:r>
              <a:rPr lang="ru-RU" dirty="0" err="1" smtClean="0"/>
              <a:t>Коронавирус</a:t>
            </a:r>
            <a:r>
              <a:rPr lang="ru-RU" dirty="0" smtClean="0"/>
              <a:t> очень чувствителен к интерферону, если у пациента большое </a:t>
            </a:r>
            <a:r>
              <a:rPr lang="ru-RU" dirty="0" err="1" smtClean="0"/>
              <a:t>колическтво</a:t>
            </a:r>
            <a:r>
              <a:rPr lang="ru-RU" dirty="0" smtClean="0"/>
              <a:t> интерферона в организме, он не заболеет </a:t>
            </a:r>
            <a:r>
              <a:rPr lang="en-US" dirty="0" smtClean="0"/>
              <a:t>Covid-19.</a:t>
            </a:r>
            <a:r>
              <a:rPr lang="ru-RU" dirty="0" err="1" smtClean="0"/>
              <a:t>Коронавирус</a:t>
            </a:r>
            <a:r>
              <a:rPr lang="ru-RU" dirty="0" smtClean="0"/>
              <a:t> </a:t>
            </a:r>
            <a:r>
              <a:rPr lang="ru-RU" dirty="0"/>
              <a:t>блокирует </a:t>
            </a:r>
            <a:r>
              <a:rPr lang="ru-RU" dirty="0" smtClean="0"/>
              <a:t>противовирусное </a:t>
            </a:r>
            <a:r>
              <a:rPr lang="ru-RU" dirty="0"/>
              <a:t>действие интерферона, что способствует прогрессированию инфекции.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Применение </a:t>
            </a:r>
            <a:r>
              <a:rPr lang="ru-RU" dirty="0"/>
              <a:t>интерферона  на ранней стадии инфекции может обеспечить защитный лечебный эффект</a:t>
            </a:r>
            <a:r>
              <a:rPr lang="ru-RU" dirty="0" smtClean="0"/>
              <a:t>.</a:t>
            </a:r>
            <a:r>
              <a:rPr lang="ru-RU" dirty="0"/>
              <a:t> Профилактический эффект во время эпидемии 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ru-RU" dirty="0"/>
              <a:t>Его позднее </a:t>
            </a:r>
            <a:r>
              <a:rPr lang="ru-RU" dirty="0" smtClean="0"/>
              <a:t>приме-</a:t>
            </a:r>
            <a:r>
              <a:rPr lang="ru-RU" dirty="0" err="1" smtClean="0"/>
              <a:t>нение</a:t>
            </a:r>
            <a:r>
              <a:rPr lang="ru-RU" dirty="0"/>
              <a:t>, наоборот</a:t>
            </a:r>
            <a:r>
              <a:rPr lang="ru-RU" dirty="0" smtClean="0"/>
              <a:t>, способствует </a:t>
            </a:r>
            <a:r>
              <a:rPr lang="ru-RU" dirty="0"/>
              <a:t>развитию </a:t>
            </a:r>
            <a:r>
              <a:rPr lang="ru-RU" dirty="0" err="1"/>
              <a:t>цитокиновой</a:t>
            </a:r>
            <a:r>
              <a:rPr lang="ru-RU" dirty="0"/>
              <a:t> бури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u="sng" dirty="0"/>
              <a:t>Интерферон человеческий лейкоцитарный- </a:t>
            </a:r>
            <a:r>
              <a:rPr lang="ru-RU" dirty="0"/>
              <a:t>местное </a:t>
            </a:r>
            <a:r>
              <a:rPr lang="ru-RU" dirty="0" err="1"/>
              <a:t>интраназальное</a:t>
            </a:r>
            <a:r>
              <a:rPr lang="ru-RU" dirty="0"/>
              <a:t> применение и ингаляции с использованием сетчатого </a:t>
            </a:r>
            <a:r>
              <a:rPr lang="ru-RU" dirty="0" err="1"/>
              <a:t>небулайзера</a:t>
            </a:r>
            <a:r>
              <a:rPr lang="ru-RU" dirty="0"/>
              <a:t>. </a:t>
            </a:r>
            <a:r>
              <a:rPr lang="ru-RU" dirty="0" smtClean="0"/>
              <a:t>На </a:t>
            </a:r>
            <a:r>
              <a:rPr lang="ru-RU" dirty="0"/>
              <a:t>начальной стадии заболевания существует недостаток эндогенного ИФН, его введение извне </a:t>
            </a:r>
            <a:r>
              <a:rPr lang="ru-RU" dirty="0" smtClean="0"/>
              <a:t>может </a:t>
            </a:r>
            <a:r>
              <a:rPr lang="ru-RU" dirty="0"/>
              <a:t>компенсировать этот дефицит, что препятствует </a:t>
            </a:r>
            <a:r>
              <a:rPr lang="ru-RU" dirty="0" smtClean="0"/>
              <a:t>развитию заболевания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Применение </a:t>
            </a:r>
            <a:r>
              <a:rPr lang="ru-RU" dirty="0"/>
              <a:t>ИФН в период </a:t>
            </a:r>
            <a:r>
              <a:rPr lang="ru-RU" dirty="0" err="1"/>
              <a:t>гипервоспалительной</a:t>
            </a:r>
            <a:r>
              <a:rPr lang="ru-RU" dirty="0"/>
              <a:t> реакции нецелесообразно, так как это может привести к </a:t>
            </a:r>
            <a:r>
              <a:rPr lang="ru-RU" dirty="0" smtClean="0"/>
              <a:t>усугублению. </a:t>
            </a:r>
            <a:r>
              <a:rPr lang="ru-RU" b="1" i="1" dirty="0" err="1"/>
              <a:t>ц</a:t>
            </a:r>
            <a:r>
              <a:rPr lang="ru-RU" b="1" i="1" dirty="0" err="1" smtClean="0"/>
              <a:t>итокинового</a:t>
            </a:r>
            <a:r>
              <a:rPr lang="ru-RU" b="1" i="1" dirty="0" smtClean="0"/>
              <a:t> </a:t>
            </a:r>
            <a:r>
              <a:rPr lang="ru-RU" b="1" i="1" dirty="0"/>
              <a:t>шторма, </a:t>
            </a:r>
            <a:r>
              <a:rPr lang="ru-RU" dirty="0"/>
              <a:t>и </a:t>
            </a:r>
            <a:r>
              <a:rPr lang="ru-RU" dirty="0" err="1"/>
              <a:t>услилению</a:t>
            </a:r>
            <a:r>
              <a:rPr lang="ru-RU" dirty="0"/>
              <a:t> поражения </a:t>
            </a:r>
            <a:r>
              <a:rPr lang="ru-RU" dirty="0" smtClean="0"/>
              <a:t>легких</a:t>
            </a:r>
            <a:r>
              <a:rPr lang="en-US" dirty="0" smtClean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b="1" u="sng" dirty="0" smtClean="0"/>
              <a:t>Индукторы интерферона</a:t>
            </a:r>
            <a:r>
              <a:rPr lang="ru-RU" dirty="0" smtClean="0"/>
              <a:t>: </a:t>
            </a:r>
            <a:r>
              <a:rPr lang="ru-RU" dirty="0" err="1" smtClean="0"/>
              <a:t>амиксин</a:t>
            </a:r>
            <a:r>
              <a:rPr lang="ru-RU" dirty="0" smtClean="0"/>
              <a:t> (</a:t>
            </a:r>
            <a:r>
              <a:rPr lang="ru-RU" dirty="0" err="1" smtClean="0"/>
              <a:t>тилорон</a:t>
            </a:r>
            <a:r>
              <a:rPr lang="ru-RU" dirty="0" smtClean="0"/>
              <a:t>), </a:t>
            </a:r>
            <a:r>
              <a:rPr lang="ru-RU" dirty="0" err="1" smtClean="0"/>
              <a:t>кагоцел</a:t>
            </a:r>
            <a:r>
              <a:rPr lang="ru-RU" dirty="0" smtClean="0"/>
              <a:t>, </a:t>
            </a:r>
            <a:r>
              <a:rPr lang="ru-RU" dirty="0" err="1" smtClean="0"/>
              <a:t>полиоксидоний</a:t>
            </a:r>
            <a:r>
              <a:rPr lang="ru-RU" dirty="0" smtClean="0"/>
              <a:t>, производные </a:t>
            </a:r>
            <a:r>
              <a:rPr lang="ru-RU" dirty="0" err="1" smtClean="0"/>
              <a:t>акридонуксусной</a:t>
            </a:r>
            <a:r>
              <a:rPr lang="ru-RU" dirty="0" smtClean="0"/>
              <a:t> кислоты (</a:t>
            </a:r>
            <a:r>
              <a:rPr lang="ru-RU" dirty="0" err="1" smtClean="0"/>
              <a:t>неовир</a:t>
            </a:r>
            <a:r>
              <a:rPr lang="ru-RU" dirty="0" smtClean="0"/>
              <a:t>, циклоферон, </a:t>
            </a:r>
            <a:r>
              <a:rPr lang="ru-RU" dirty="0" err="1" smtClean="0"/>
              <a:t>анандин</a:t>
            </a:r>
            <a:r>
              <a:rPr lang="ru-RU" dirty="0" smtClean="0"/>
              <a:t>), </a:t>
            </a:r>
            <a:r>
              <a:rPr lang="ru-RU" dirty="0" err="1" smtClean="0"/>
              <a:t>амплиген</a:t>
            </a:r>
            <a:r>
              <a:rPr lang="ru-RU" dirty="0" smtClean="0"/>
              <a:t>, </a:t>
            </a:r>
            <a:r>
              <a:rPr lang="ru-RU" i="1" u="sng" dirty="0" smtClean="0"/>
              <a:t>берберин (</a:t>
            </a:r>
            <a:r>
              <a:rPr lang="ru-RU" i="1" u="sng" dirty="0" err="1" smtClean="0"/>
              <a:t>индук</a:t>
            </a:r>
            <a:r>
              <a:rPr lang="ru-RU" i="1" u="sng" dirty="0" smtClean="0"/>
              <a:t>-тор интерферона-гамма)</a:t>
            </a:r>
            <a:endParaRPr lang="en-US" i="1" u="sng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1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2167" y="118242"/>
            <a:ext cx="8857550" cy="15739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/>
              <a:t>В соответствии с рекомендациями Минздрава РФ и КНР для профилактики и лечения </a:t>
            </a:r>
            <a:r>
              <a:rPr lang="ru-RU" sz="2000" dirty="0" err="1"/>
              <a:t>коронавирусной</a:t>
            </a:r>
            <a:r>
              <a:rPr lang="ru-RU" sz="2000" dirty="0"/>
              <a:t> пневмонии применяют интерферон-альфа</a:t>
            </a:r>
            <a:r>
              <a:rPr lang="en-US" sz="2000" dirty="0"/>
              <a:t>,</a:t>
            </a:r>
            <a:r>
              <a:rPr lang="ru-RU" sz="2000" dirty="0"/>
              <a:t> в виде ингаляции с использованием </a:t>
            </a:r>
            <a:r>
              <a:rPr lang="ru-RU" sz="2000" dirty="0" err="1"/>
              <a:t>небулайзера</a:t>
            </a:r>
            <a:endParaRPr lang="ru-RU" sz="2000" dirty="0"/>
          </a:p>
          <a:p>
            <a:pPr marL="0" indent="0" algn="ctr">
              <a:buNone/>
            </a:pPr>
            <a:r>
              <a:rPr lang="ru-RU" sz="2000" dirty="0"/>
              <a:t>Препарат «</a:t>
            </a:r>
            <a:r>
              <a:rPr lang="ru-RU" sz="2000" i="1" u="sng" dirty="0"/>
              <a:t>Интерферон человеческий лейкоцитарный» </a:t>
            </a:r>
            <a:r>
              <a:rPr lang="ru-RU" sz="2000" dirty="0"/>
              <a:t>получают путем инкубации лейкоцитов человека с </a:t>
            </a:r>
            <a:r>
              <a:rPr lang="ru-RU" sz="2000" i="1" u="sng" dirty="0"/>
              <a:t> вирусом </a:t>
            </a:r>
            <a:r>
              <a:rPr lang="ru-RU" sz="2000" i="1" u="sng" dirty="0" err="1"/>
              <a:t>Сендай</a:t>
            </a:r>
            <a:endParaRPr lang="ru-RU" sz="2000" i="1" u="sng" dirty="0"/>
          </a:p>
          <a:p>
            <a:pPr marL="0" indent="0" algn="ctr">
              <a:buNone/>
            </a:pPr>
            <a:endParaRPr lang="ru-RU" sz="2000" i="1" u="sng" dirty="0"/>
          </a:p>
          <a:p>
            <a:pPr marL="0" indent="0">
              <a:buNone/>
            </a:pPr>
            <a:endParaRPr lang="ru-RU" sz="2000" i="1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291" y="1855728"/>
            <a:ext cx="2837793" cy="1663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252" y="1882006"/>
            <a:ext cx="2417380" cy="16576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48942" y="369653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Индуктор интерферона </a:t>
            </a:r>
            <a:r>
              <a:rPr lang="ru-RU" dirty="0" err="1"/>
              <a:t>Амплиген</a:t>
            </a:r>
            <a:r>
              <a:rPr lang="ru-RU" dirty="0"/>
              <a:t>  применяют для лечения </a:t>
            </a:r>
            <a:r>
              <a:rPr lang="ru-RU" dirty="0" err="1"/>
              <a:t>коронавирусной</a:t>
            </a:r>
            <a:r>
              <a:rPr lang="ru-RU" dirty="0"/>
              <a:t> пневмонии. </a:t>
            </a:r>
            <a:r>
              <a:rPr lang="ru-RU" u="sng" dirty="0"/>
              <a:t>При заражении мышей </a:t>
            </a:r>
            <a:r>
              <a:rPr lang="ru-RU" u="sng" dirty="0" err="1"/>
              <a:t>коронавирусом</a:t>
            </a:r>
            <a:r>
              <a:rPr lang="ru-RU" u="sng" dirty="0"/>
              <a:t> (</a:t>
            </a:r>
            <a:r>
              <a:rPr lang="en-US" dirty="0"/>
              <a:t> SARS</a:t>
            </a:r>
            <a:r>
              <a:rPr lang="ru-RU" dirty="0"/>
              <a:t>) в  группе контроля </a:t>
            </a:r>
            <a:r>
              <a:rPr lang="ru-RU" u="sng" dirty="0"/>
              <a:t> все животные погибли, при применении </a:t>
            </a:r>
            <a:r>
              <a:rPr lang="ru-RU" u="sng" dirty="0" err="1"/>
              <a:t>амплигена</a:t>
            </a:r>
            <a:r>
              <a:rPr lang="ru-RU" u="sng" dirty="0"/>
              <a:t> выжили 100% животных. Препарат вводят </a:t>
            </a:r>
            <a:r>
              <a:rPr lang="ru-RU" u="sng" dirty="0" err="1"/>
              <a:t>ингаляционно</a:t>
            </a:r>
            <a:r>
              <a:rPr lang="ru-RU" u="sng" dirty="0"/>
              <a:t> с использованием </a:t>
            </a:r>
            <a:r>
              <a:rPr lang="ru-RU" u="sng" dirty="0" err="1"/>
              <a:t>небулайзера</a:t>
            </a:r>
            <a:r>
              <a:rPr lang="ru-RU" u="sng" dirty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1" y="4790113"/>
            <a:ext cx="2769476" cy="19076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670" y="4676605"/>
            <a:ext cx="2711670" cy="1907673"/>
          </a:xfrm>
          <a:prstGeom prst="rect">
            <a:avLst/>
          </a:prstGeom>
        </p:spPr>
      </p:pic>
      <p:pic>
        <p:nvPicPr>
          <p:cNvPr id="10" name="Picture 2" descr="https://i2.wp.com/static.life.ru/tmp/1280px-Vials_of_Interferon_Image_3549-PH-1585930502565.jpg?w=696&amp;ssl=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9490" y="1834044"/>
            <a:ext cx="2564524" cy="16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9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717" y="3394841"/>
            <a:ext cx="8744608" cy="10930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П</a:t>
            </a:r>
            <a:r>
              <a:rPr lang="ru-RU" sz="2700" dirty="0"/>
              <a:t>риродные источники  </a:t>
            </a:r>
            <a:r>
              <a:rPr lang="ru-RU" sz="2700" dirty="0" err="1"/>
              <a:t>коронавируса</a:t>
            </a:r>
            <a:r>
              <a:rPr lang="ru-RU" sz="2700" dirty="0"/>
              <a:t>:  крылатая мышь и чешуйчатый муравьед (панголин) </a:t>
            </a:r>
            <a:br>
              <a:rPr lang="ru-RU" sz="2700" dirty="0"/>
            </a:br>
            <a:r>
              <a:rPr lang="ru-RU" sz="2900" dirty="0"/>
              <a:t>ПОЧЕМУ ОНИ НЕ БОЛЕЮТ?</a:t>
            </a:r>
            <a:br>
              <a:rPr lang="ru-RU" sz="2900" dirty="0"/>
            </a:br>
            <a:r>
              <a:rPr lang="ru-RU" sz="2900" dirty="0"/>
              <a:t/>
            </a:r>
            <a:br>
              <a:rPr lang="ru-RU" sz="2900" dirty="0"/>
            </a:br>
            <a:endParaRPr lang="ru-RU" sz="29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4026" y="54334"/>
            <a:ext cx="4365298" cy="261529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0" y="3731172"/>
            <a:ext cx="9144000" cy="2900857"/>
          </a:xfrm>
        </p:spPr>
        <p:txBody>
          <a:bodyPr>
            <a:noAutofit/>
          </a:bodyPr>
          <a:lstStyle/>
          <a:p>
            <a:pPr algn="just"/>
            <a:r>
              <a:rPr lang="ru-RU" sz="1800" dirty="0"/>
              <a:t>В их организме одновременно присутствуют </a:t>
            </a:r>
            <a:r>
              <a:rPr lang="ru-RU" sz="1800" dirty="0" err="1"/>
              <a:t>коронавирус</a:t>
            </a:r>
            <a:r>
              <a:rPr lang="ru-RU" sz="1800" dirty="0"/>
              <a:t> и вирус </a:t>
            </a:r>
            <a:r>
              <a:rPr lang="ru-RU" sz="1800" dirty="0" err="1"/>
              <a:t>Сендай</a:t>
            </a:r>
            <a:r>
              <a:rPr lang="ru-RU" sz="1800" dirty="0"/>
              <a:t>,  которые действуют противоположно на </a:t>
            </a:r>
            <a:r>
              <a:rPr lang="ru-RU" sz="1800" dirty="0" err="1"/>
              <a:t>интерфероновую</a:t>
            </a:r>
            <a:r>
              <a:rPr lang="ru-RU" sz="1800" dirty="0"/>
              <a:t> противовирусную защиту. </a:t>
            </a:r>
            <a:r>
              <a:rPr lang="en-US" sz="1800" dirty="0"/>
              <a:t>SARS-CoV-2</a:t>
            </a:r>
            <a:r>
              <a:rPr lang="ru-RU" sz="1800" dirty="0"/>
              <a:t> ее подавляет (</a:t>
            </a:r>
            <a:r>
              <a:rPr lang="en-US" sz="1800" dirty="0"/>
              <a:t>Blanco-</a:t>
            </a:r>
            <a:r>
              <a:rPr lang="en-US" sz="1800" dirty="0" err="1"/>
              <a:t>Melo</a:t>
            </a:r>
            <a:r>
              <a:rPr lang="en-US" sz="1800" dirty="0"/>
              <a:t> D.,2020)</a:t>
            </a:r>
            <a:r>
              <a:rPr lang="ru-RU" sz="1800" dirty="0"/>
              <a:t>, а вирус </a:t>
            </a:r>
            <a:r>
              <a:rPr lang="ru-RU" sz="1800" dirty="0" err="1"/>
              <a:t>Сендай</a:t>
            </a:r>
            <a:r>
              <a:rPr lang="ru-RU" sz="1800" dirty="0"/>
              <a:t> наоборот активирует</a:t>
            </a:r>
            <a:r>
              <a:rPr lang="en-US" sz="1800" dirty="0"/>
              <a:t> (Hu Y., 2017)</a:t>
            </a:r>
            <a:r>
              <a:rPr lang="ru-RU" sz="1800" dirty="0"/>
              <a:t>. Симбиоз вируса </a:t>
            </a:r>
            <a:r>
              <a:rPr lang="ru-RU" sz="1800" dirty="0" err="1"/>
              <a:t>Сендай</a:t>
            </a:r>
            <a:r>
              <a:rPr lang="ru-RU" sz="1800" dirty="0"/>
              <a:t> с организмом хозяина препятствует развитию  </a:t>
            </a:r>
            <a:r>
              <a:rPr lang="ru-RU" sz="1800" dirty="0" err="1"/>
              <a:t>коронавирусной</a:t>
            </a:r>
            <a:r>
              <a:rPr lang="ru-RU" sz="1800" dirty="0"/>
              <a:t> пневмонии, способствует сохранению  здоровья у животных- природных источников (резервуаров) </a:t>
            </a:r>
            <a:r>
              <a:rPr lang="ru-RU" sz="1800" dirty="0" err="1"/>
              <a:t>коронавирусов</a:t>
            </a:r>
            <a:r>
              <a:rPr lang="ru-RU" sz="1800" dirty="0"/>
              <a:t>.  </a:t>
            </a:r>
          </a:p>
          <a:p>
            <a:pPr algn="just"/>
            <a:r>
              <a:rPr lang="ru-RU" sz="1800" dirty="0"/>
              <a:t>Это является основанием для применения вируса </a:t>
            </a:r>
            <a:r>
              <a:rPr lang="ru-RU" sz="1800" dirty="0" err="1"/>
              <a:t>Сендай</a:t>
            </a:r>
            <a:r>
              <a:rPr lang="ru-RU" sz="1800" dirty="0"/>
              <a:t> у человека для предотвращения развития заболевания при его инфицировании </a:t>
            </a:r>
            <a:r>
              <a:rPr lang="ru-RU" sz="1800" dirty="0" err="1"/>
              <a:t>коронавирусом</a:t>
            </a:r>
            <a:r>
              <a:rPr lang="ru-RU" sz="1800" dirty="0"/>
              <a:t>.</a:t>
            </a:r>
            <a:endParaRPr lang="en-US" sz="1800" dirty="0"/>
          </a:p>
          <a:p>
            <a:pPr algn="just"/>
            <a:r>
              <a:rPr lang="ru-RU" sz="1800" dirty="0"/>
              <a:t>Эта стратегия основана на использовании закона диалектики природы (единство и борьба противоположностей).</a:t>
            </a:r>
          </a:p>
        </p:txBody>
      </p:sp>
      <p:pic>
        <p:nvPicPr>
          <p:cNvPr id="1026" name="Picture 2" descr="Image result for крылатые мыш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744718" y="54335"/>
            <a:ext cx="4298731" cy="26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2858" y="1"/>
            <a:ext cx="9263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Viral Metagenomics Revealed </a:t>
            </a:r>
            <a:r>
              <a:rPr lang="en-US" sz="2200" u="sng" dirty="0"/>
              <a:t>Sendai Virus and</a:t>
            </a:r>
            <a:r>
              <a:rPr lang="ru-RU" sz="2200" u="sng" dirty="0"/>
              <a:t> </a:t>
            </a:r>
            <a:r>
              <a:rPr lang="en-US" sz="2200" u="sng" dirty="0"/>
              <a:t>Coronavirus Infection of </a:t>
            </a:r>
            <a:endParaRPr lang="ru-RU" sz="2200" u="sng" dirty="0"/>
          </a:p>
          <a:p>
            <a:r>
              <a:rPr lang="en-US" sz="2200" u="sng" dirty="0"/>
              <a:t>Malayan Pangolins</a:t>
            </a:r>
            <a:r>
              <a:rPr lang="en-US" sz="2400" dirty="0"/>
              <a:t>.  </a:t>
            </a:r>
            <a:r>
              <a:rPr lang="en-US" sz="2800" dirty="0"/>
              <a:t> </a:t>
            </a:r>
            <a:r>
              <a:rPr lang="en-US" sz="1700" dirty="0"/>
              <a:t>Chen</a:t>
            </a:r>
            <a:r>
              <a:rPr lang="ru-RU" sz="1700" dirty="0"/>
              <a:t> </a:t>
            </a:r>
            <a:r>
              <a:rPr lang="en-US" sz="1700" dirty="0"/>
              <a:t>Wu, Chen </a:t>
            </a:r>
            <a:r>
              <a:rPr lang="en-US" sz="1700" dirty="0" err="1"/>
              <a:t>Jin</a:t>
            </a:r>
            <a:r>
              <a:rPr lang="en-US" sz="1700" dirty="0"/>
              <a:t>-Ping. Viruses 2019.- 11.- 979; doi:10.3390/v11110979      </a:t>
            </a:r>
            <a:r>
              <a:rPr lang="ru-RU" sz="2200" i="1" dirty="0"/>
              <a:t>В организме панголинов выявлены </a:t>
            </a:r>
            <a:r>
              <a:rPr lang="ru-RU" sz="2200" b="1" i="1" u="sng" dirty="0" err="1"/>
              <a:t>Коронавирус</a:t>
            </a:r>
            <a:r>
              <a:rPr lang="ru-RU" sz="2200" b="1" i="1" u="sng" dirty="0"/>
              <a:t> и </a:t>
            </a:r>
            <a:r>
              <a:rPr lang="ru-RU" sz="2200" b="1" u="sng" dirty="0"/>
              <a:t>вирус </a:t>
            </a:r>
            <a:r>
              <a:rPr lang="en-US" sz="2200" b="1" u="sng" dirty="0"/>
              <a:t>C</a:t>
            </a:r>
            <a:r>
              <a:rPr lang="ru-RU" sz="2200" b="1" u="sng" dirty="0" err="1"/>
              <a:t>ендай</a:t>
            </a:r>
            <a:r>
              <a:rPr lang="en-US" sz="2200" dirty="0"/>
              <a:t>. 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32848" y="6353953"/>
            <a:ext cx="6978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Zajicek</a:t>
            </a:r>
            <a:r>
              <a:rPr lang="en-US" dirty="0"/>
              <a:t> H. </a:t>
            </a:r>
            <a:r>
              <a:rPr lang="en-US" dirty="0" err="1"/>
              <a:t>Sybiotic</a:t>
            </a:r>
            <a:r>
              <a:rPr lang="en-US" dirty="0"/>
              <a:t> viremia and viral interference. 2020, Apr. 10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135188"/>
            <a:ext cx="9035143" cy="43008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1632857" y="5594022"/>
            <a:ext cx="90351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«Лечебные» вирусы интерферируют(конкурируют) с </a:t>
            </a:r>
            <a:r>
              <a:rPr lang="ru-RU" sz="2200" b="1" dirty="0" err="1"/>
              <a:t>коронавирусом</a:t>
            </a:r>
            <a:r>
              <a:rPr lang="ru-RU" sz="2200" b="1" dirty="0"/>
              <a:t>      и препятствуют развитию заболевания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2264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48515"/>
            <a:ext cx="8229600" cy="49261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ИНТЕРФЕРЕНЦИЯ ВИРУСОВ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2676" y="-409903"/>
            <a:ext cx="8965324" cy="70839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8800" i="1" dirty="0"/>
              <a:t> </a:t>
            </a:r>
            <a:r>
              <a:rPr lang="ru-RU" sz="200" i="1" dirty="0"/>
              <a:t>2</a:t>
            </a:r>
            <a:endParaRPr lang="ru-RU" sz="2200" i="1" dirty="0"/>
          </a:p>
          <a:p>
            <a:pPr marL="0" indent="0" algn="just">
              <a:buNone/>
            </a:pPr>
            <a:r>
              <a:rPr lang="ru-RU" sz="2200" i="1" dirty="0"/>
              <a:t>Полезные для организма непатогенные штаммы </a:t>
            </a:r>
            <a:r>
              <a:rPr lang="ru-RU" sz="2200" i="1" dirty="0" err="1"/>
              <a:t>энтеровирусов</a:t>
            </a:r>
            <a:r>
              <a:rPr lang="ru-RU" sz="2200" i="1" dirty="0"/>
              <a:t>, их профилактическое  и лечебное применение</a:t>
            </a:r>
            <a:r>
              <a:rPr lang="ru-RU" sz="2200" dirty="0"/>
              <a:t>. </a:t>
            </a:r>
            <a:r>
              <a:rPr lang="ru-RU" sz="2200" i="1" dirty="0"/>
              <a:t> Ворошилова М.К. </a:t>
            </a:r>
            <a:r>
              <a:rPr lang="ru-RU" sz="2200" dirty="0"/>
              <a:t>Научный обзор .- М. ВИНИТИ. – 1988.- 36 С.</a:t>
            </a:r>
          </a:p>
          <a:p>
            <a:pPr marL="0" indent="0" algn="just">
              <a:buNone/>
            </a:pPr>
            <a:r>
              <a:rPr lang="ru-RU" sz="2400" i="1" dirty="0"/>
              <a:t>П</a:t>
            </a:r>
            <a:r>
              <a:rPr lang="ru-RU" sz="2200" i="1" dirty="0"/>
              <a:t>рименение живых </a:t>
            </a:r>
            <a:r>
              <a:rPr lang="ru-RU" sz="2200" b="1" i="1" dirty="0"/>
              <a:t>энтеровирусных</a:t>
            </a:r>
            <a:r>
              <a:rPr lang="ru-RU" sz="2200" i="1" dirty="0"/>
              <a:t> вакцин для неотложной неспецифической профилактики </a:t>
            </a:r>
            <a:r>
              <a:rPr lang="ru-RU" sz="2200" b="1" i="1" dirty="0"/>
              <a:t>респираторных заболеваний </a:t>
            </a:r>
            <a:r>
              <a:rPr lang="ru-RU" sz="2200" i="1" dirty="0"/>
              <a:t>в период осенне-весеннего сезонного повышения заболеваемости гриппом и другими респираторными инфекциями / </a:t>
            </a:r>
            <a:r>
              <a:rPr lang="ru-RU" sz="2200" dirty="0"/>
              <a:t>Чумаков М.П. и </a:t>
            </a:r>
            <a:r>
              <a:rPr lang="ru-RU" sz="2200" dirty="0" err="1"/>
              <a:t>соавт</a:t>
            </a:r>
            <a:r>
              <a:rPr lang="ru-RU" sz="2200" dirty="0"/>
              <a:t>.</a:t>
            </a:r>
            <a:r>
              <a:rPr lang="en-US" sz="2200" dirty="0"/>
              <a:t> /</a:t>
            </a:r>
            <a:r>
              <a:rPr lang="ru-RU" sz="2200" dirty="0"/>
              <a:t>/</a:t>
            </a:r>
            <a:r>
              <a:rPr lang="en-US" sz="2200" dirty="0"/>
              <a:t> </a:t>
            </a:r>
            <a:r>
              <a:rPr lang="ru-RU" sz="2200" dirty="0" err="1"/>
              <a:t>Журн.Микробиол.Эпидемиол.Иммунол</a:t>
            </a:r>
            <a:r>
              <a:rPr lang="ru-RU" sz="2200" dirty="0"/>
              <a:t>. 1992.- ып.11-12.- С.37-40.</a:t>
            </a:r>
          </a:p>
          <a:p>
            <a:pPr marL="0" indent="0">
              <a:buNone/>
            </a:pPr>
            <a:r>
              <a:rPr lang="en-US" sz="2200" i="1" dirty="0"/>
              <a:t>Virus Wars: Using One Virus to Block the Spread of Another</a:t>
            </a:r>
            <a:r>
              <a:rPr lang="ru-RU" sz="2200" i="1" dirty="0"/>
              <a:t>                                  </a:t>
            </a:r>
            <a:r>
              <a:rPr lang="en-US" sz="2200" i="1" dirty="0"/>
              <a:t>  </a:t>
            </a:r>
            <a:r>
              <a:rPr lang="ru-RU" sz="2200" i="1" dirty="0"/>
              <a:t>      </a:t>
            </a:r>
            <a:r>
              <a:rPr lang="en-US" sz="2200" dirty="0" err="1"/>
              <a:t>Paff</a:t>
            </a:r>
            <a:r>
              <a:rPr lang="en-US" sz="2200" dirty="0"/>
              <a:t>  M.L. et al</a:t>
            </a:r>
            <a:r>
              <a:rPr lang="ru-RU" sz="2200" dirty="0"/>
              <a:t> //</a:t>
            </a:r>
            <a:r>
              <a:rPr lang="en-US" sz="2200" dirty="0"/>
              <a:t>  Peer J 2016 29 June 4, e2166</a:t>
            </a:r>
            <a:r>
              <a:rPr lang="ru-RU" sz="2200" dirty="0"/>
              <a:t>  </a:t>
            </a:r>
            <a:r>
              <a:rPr lang="en-US" sz="2200" i="1" dirty="0"/>
              <a:t> </a:t>
            </a:r>
            <a:endParaRPr lang="ru-RU" sz="2200" i="1" dirty="0"/>
          </a:p>
          <a:p>
            <a:pPr marL="0" indent="0" algn="just">
              <a:buNone/>
            </a:pPr>
            <a:r>
              <a:rPr lang="ru-RU" sz="2600" b="1" i="1" dirty="0"/>
              <a:t>Вирусная терапия на основе феномена интерференции вирусов</a:t>
            </a:r>
            <a:r>
              <a:rPr lang="en-US" sz="2600" b="1" i="1" dirty="0"/>
              <a:t>. </a:t>
            </a:r>
            <a:r>
              <a:rPr lang="ru-RU" sz="2600" b="1" i="1" dirty="0"/>
              <a:t>«Лечебный» вирус защищает популяции клеток «хозяина» от </a:t>
            </a:r>
            <a:r>
              <a:rPr lang="ru-RU" sz="2600" b="1" i="1" dirty="0" err="1"/>
              <a:t>высокопатогенных</a:t>
            </a:r>
            <a:r>
              <a:rPr lang="ru-RU" sz="2600" b="1" i="1" dirty="0"/>
              <a:t> «летальных» вирусов</a:t>
            </a:r>
          </a:p>
        </p:txBody>
      </p:sp>
    </p:spTree>
    <p:extLst>
      <p:ext uri="{BB962C8B-B14F-4D97-AF65-F5344CB8AC3E}">
        <p14:creationId xmlns:p14="http://schemas.microsoft.com/office/powerpoint/2010/main" val="27344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233" y="283371"/>
            <a:ext cx="7886700" cy="368271"/>
          </a:xfrm>
        </p:spPr>
        <p:txBody>
          <a:bodyPr>
            <a:noAutofit/>
          </a:bodyPr>
          <a:lstStyle/>
          <a:p>
            <a:pPr algn="ctr"/>
            <a:r>
              <a:rPr lang="ru-RU" sz="2600" dirty="0"/>
              <a:t>ИНТЕРФЕРЕНЦИЯ ВИРУСОВ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051034"/>
            <a:ext cx="9238593" cy="5402318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Therapeutic Exploitation of Viral Interference                                       </a:t>
            </a:r>
            <a:r>
              <a:rPr lang="en-US" sz="3100" dirty="0" err="1"/>
              <a:t>Kovesdi</a:t>
            </a:r>
            <a:r>
              <a:rPr lang="en-US" sz="3100" dirty="0"/>
              <a:t> I , </a:t>
            </a:r>
            <a:r>
              <a:rPr lang="en-US" sz="3100" dirty="0" err="1"/>
              <a:t>Bakacs</a:t>
            </a:r>
            <a:r>
              <a:rPr lang="en-US" sz="3100" dirty="0"/>
              <a:t> T.</a:t>
            </a:r>
            <a:r>
              <a:rPr lang="ru-RU" sz="3100" dirty="0"/>
              <a:t> –</a:t>
            </a:r>
            <a:r>
              <a:rPr lang="en-US" sz="3100" dirty="0"/>
              <a:t> Infect. </a:t>
            </a:r>
            <a:r>
              <a:rPr lang="en-US" sz="3100" dirty="0" err="1"/>
              <a:t>Disord</a:t>
            </a:r>
            <a:r>
              <a:rPr lang="en-US" sz="3100" dirty="0"/>
              <a:t>. Drug Targets .-2019.</a:t>
            </a:r>
            <a:r>
              <a:rPr lang="ru-RU" sz="3100" dirty="0"/>
              <a:t> </a:t>
            </a:r>
          </a:p>
          <a:p>
            <a:pPr algn="just"/>
            <a:r>
              <a:rPr lang="ru-RU" sz="2800" b="1" dirty="0"/>
              <a:t>Феномен интерференции вирусов-заражение одним вирусом подавляет репликацию и</a:t>
            </a:r>
            <a:r>
              <a:rPr lang="en-US" sz="2800" b="1" dirty="0"/>
              <a:t> </a:t>
            </a:r>
            <a:r>
              <a:rPr lang="ru-RU" sz="2800" b="1" dirty="0"/>
              <a:t> развитие патологии при воздействии другого вируса</a:t>
            </a:r>
            <a:r>
              <a:rPr lang="en-US" sz="2800" b="1" dirty="0"/>
              <a:t>. </a:t>
            </a:r>
            <a:r>
              <a:rPr lang="ru-RU" sz="2800" b="1" dirty="0"/>
              <a:t> Активация противовирусной защиты за счет индукции синтеза </a:t>
            </a:r>
            <a:r>
              <a:rPr lang="ru-RU" sz="2800" b="1" dirty="0" err="1"/>
              <a:t>интерфе-рона</a:t>
            </a:r>
            <a:r>
              <a:rPr lang="ru-RU" sz="2800" b="1" dirty="0"/>
              <a:t> </a:t>
            </a:r>
            <a:r>
              <a:rPr lang="en-US" sz="2800" b="1" dirty="0"/>
              <a:t>I </a:t>
            </a:r>
            <a:r>
              <a:rPr lang="ru-RU" sz="2800" b="1" dirty="0"/>
              <a:t> типа «лечебными»  вирусами</a:t>
            </a:r>
            <a:r>
              <a:rPr lang="en-US" sz="2800" b="1" dirty="0"/>
              <a:t>. </a:t>
            </a:r>
            <a:r>
              <a:rPr lang="ru-RU" sz="2800" b="1" dirty="0"/>
              <a:t>При заражении патогенным виру-сом пациенту вводят «защитный» вирус</a:t>
            </a:r>
            <a:r>
              <a:rPr lang="en-US" sz="2800" b="1" dirty="0"/>
              <a:t>.</a:t>
            </a:r>
            <a:r>
              <a:rPr lang="ru-RU" sz="2800" b="1" dirty="0"/>
              <a:t> Его</a:t>
            </a:r>
            <a:r>
              <a:rPr lang="en-US" sz="2800" b="1" dirty="0"/>
              <a:t> </a:t>
            </a:r>
            <a:r>
              <a:rPr lang="ru-RU" sz="2800" b="1" dirty="0"/>
              <a:t> РНК запускает синтез </a:t>
            </a:r>
            <a:r>
              <a:rPr lang="ru-RU" sz="2800" b="1" dirty="0" err="1"/>
              <a:t>интер-ферона</a:t>
            </a:r>
            <a:r>
              <a:rPr lang="ru-RU" sz="2800" b="1" dirty="0"/>
              <a:t> </a:t>
            </a:r>
            <a:r>
              <a:rPr lang="en-US" sz="2800" b="1" dirty="0"/>
              <a:t>I</a:t>
            </a:r>
            <a:r>
              <a:rPr lang="ru-RU" sz="2800" b="1" dirty="0"/>
              <a:t> типа</a:t>
            </a:r>
            <a:r>
              <a:rPr lang="en-US" sz="2800" b="1" dirty="0"/>
              <a:t> </a:t>
            </a:r>
            <a:r>
              <a:rPr lang="ru-RU" sz="2800" b="1" dirty="0"/>
              <a:t> и  активирует механизмы перекрестной противовирусной защиты организма «хозяина»</a:t>
            </a:r>
            <a:r>
              <a:rPr lang="en-US" sz="2800" b="1" dirty="0"/>
              <a:t>.</a:t>
            </a:r>
            <a:endParaRPr lang="ru-RU" sz="2800" b="1" dirty="0"/>
          </a:p>
          <a:p>
            <a:r>
              <a:rPr lang="ru-RU" sz="2800" i="1" dirty="0"/>
              <a:t>Применение апробированной в клинике технологии на основе феномена вирусной суперинфекции для лечения </a:t>
            </a:r>
            <a:r>
              <a:rPr lang="ru-RU" sz="2800" i="1" dirty="0" err="1"/>
              <a:t>высокопатогенной</a:t>
            </a:r>
            <a:r>
              <a:rPr lang="ru-RU" sz="2800" i="1" dirty="0"/>
              <a:t> COVID-19.   </a:t>
            </a:r>
            <a:r>
              <a:rPr lang="en-US" sz="2800" i="1" dirty="0" err="1"/>
              <a:t>Kovesdi</a:t>
            </a:r>
            <a:r>
              <a:rPr lang="en-US" sz="2800" i="1" dirty="0"/>
              <a:t> I., van </a:t>
            </a:r>
            <a:r>
              <a:rPr lang="en-US" sz="2800" i="1" dirty="0" err="1"/>
              <a:t>Ransdt</a:t>
            </a:r>
            <a:r>
              <a:rPr lang="en-US" sz="2800" i="1" dirty="0"/>
              <a:t> M, </a:t>
            </a:r>
            <a:r>
              <a:rPr lang="en-US" sz="2800" i="1" dirty="0" err="1"/>
              <a:t>Chumakov</a:t>
            </a:r>
            <a:r>
              <a:rPr lang="en-US" sz="2800" i="1" dirty="0"/>
              <a:t> P.M., </a:t>
            </a:r>
            <a:r>
              <a:rPr lang="en-US" sz="2800" i="1" dirty="0" err="1"/>
              <a:t>Sandig</a:t>
            </a:r>
            <a:r>
              <a:rPr lang="en-US" sz="2800" i="1" dirty="0"/>
              <a:t> V., </a:t>
            </a:r>
            <a:r>
              <a:rPr lang="en-US" sz="2800" i="1" dirty="0" err="1"/>
              <a:t>Bakacs</a:t>
            </a:r>
            <a:r>
              <a:rPr lang="en-US" sz="2800" i="1" dirty="0"/>
              <a:t> T., 2020, preprint</a:t>
            </a:r>
            <a:endParaRPr lang="ru-RU" sz="2800" i="1" dirty="0"/>
          </a:p>
          <a:p>
            <a:pPr algn="just"/>
            <a:r>
              <a:rPr lang="ru-RU" sz="3100" b="1" dirty="0"/>
              <a:t>Непатогенные «лечебные» вирусы препятствуют развитию,  </a:t>
            </a:r>
            <a:r>
              <a:rPr lang="ru-RU" sz="3100" b="1" dirty="0" err="1"/>
              <a:t>умень-шают</a:t>
            </a:r>
            <a:r>
              <a:rPr lang="ru-RU" sz="3100" b="1" dirty="0"/>
              <a:t> тяжесть течения инфекции и способствуют выживанию зараженных </a:t>
            </a:r>
            <a:r>
              <a:rPr lang="ru-RU" sz="3100" b="1" dirty="0" err="1"/>
              <a:t>коронавирусом</a:t>
            </a:r>
            <a:r>
              <a:rPr lang="ru-RU" sz="3100" b="1" dirty="0"/>
              <a:t> пациентов. Безопасные для человека, «защитные» вирусы конкурируют с </a:t>
            </a:r>
            <a:r>
              <a:rPr lang="ru-RU" sz="3100" b="1" dirty="0" err="1"/>
              <a:t>коронавирусами</a:t>
            </a:r>
            <a:r>
              <a:rPr lang="ru-RU" sz="3100" b="1" dirty="0"/>
              <a:t>, запускают механизмы  противовирусной  </a:t>
            </a:r>
            <a:r>
              <a:rPr lang="ru-RU" sz="3100" b="1" dirty="0" err="1"/>
              <a:t>интерфероновой</a:t>
            </a:r>
            <a:r>
              <a:rPr lang="ru-RU" sz="3100" b="1" dirty="0"/>
              <a:t> защиты.</a:t>
            </a:r>
          </a:p>
          <a:p>
            <a:pPr algn="just"/>
            <a:endParaRPr lang="en-US" dirty="0"/>
          </a:p>
          <a:p>
            <a:pPr algn="just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03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696897"/>
              </p:ext>
            </p:extLst>
          </p:nvPr>
        </p:nvGraphicFramePr>
        <p:xfrm>
          <a:off x="342406" y="648805"/>
          <a:ext cx="2938666" cy="288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6" name="Acrobat Document" r:id="rId3" imgW="3886200" imgH="5028964" progId="AcroExch.Document.DC">
                  <p:embed/>
                </p:oleObj>
              </mc:Choice>
              <mc:Fallback>
                <p:oleObj name="Acrobat Document" r:id="rId3" imgW="3886200" imgH="5028964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406" y="648805"/>
                        <a:ext cx="2938666" cy="2888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484925"/>
              </p:ext>
            </p:extLst>
          </p:nvPr>
        </p:nvGraphicFramePr>
        <p:xfrm>
          <a:off x="8478982" y="664081"/>
          <a:ext cx="3222821" cy="299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7" name="Acrobat Document" r:id="rId5" imgW="3886200" imgH="5028964" progId="AcroExch.Document.DC">
                  <p:embed/>
                </p:oleObj>
              </mc:Choice>
              <mc:Fallback>
                <p:oleObj name="Acrobat Document" r:id="rId5" imgW="3886200" imgH="5028964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78982" y="664081"/>
                        <a:ext cx="3222821" cy="2992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42406" y="290472"/>
            <a:ext cx="11703820" cy="7472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/>
              <a:t> </a:t>
            </a:r>
            <a:r>
              <a:rPr lang="ru-RU" sz="2200" dirty="0"/>
              <a:t>ВИРОТЕРАПИИ С ИСПОЛЬЗОВАНИЕМ ВИРУСА СЕНДАЙ</a:t>
            </a:r>
          </a:p>
          <a:p>
            <a:pPr algn="ctr"/>
            <a:r>
              <a:rPr lang="ru-RU" sz="2200" dirty="0"/>
              <a:t> И ЛАЗЕРНОГО ИЗЛУЧЕНИЯ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349" y="902970"/>
            <a:ext cx="4217950" cy="25144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4431" y="3942608"/>
            <a:ext cx="2545881" cy="255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125" y="3733399"/>
            <a:ext cx="2838202" cy="2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Маша\Desktop\Рисунок1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56" y="3656320"/>
            <a:ext cx="2469653" cy="284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0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1703512" y="1455666"/>
          <a:ext cx="8784976" cy="4796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157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Защитный эффект   вируса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Сендай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вакцины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Ваксигрип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высокопатогенной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грипозной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у мышей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(респираторный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дистресс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-синдром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35761" y="6444044"/>
            <a:ext cx="4140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* -  p≤0,05 по сравнению с контролем</a:t>
            </a:r>
            <a:endParaRPr lang="ru-RU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5736" y="3367632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071328" y="1882897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142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667" y="1574822"/>
            <a:ext cx="3640332" cy="2719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834" y="1574823"/>
            <a:ext cx="4477407" cy="2719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667" y="4365040"/>
            <a:ext cx="3652164" cy="2333296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051" y="4319488"/>
            <a:ext cx="4383190" cy="2424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999" y="164122"/>
            <a:ext cx="115388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600" dirty="0"/>
              <a:t>Минутное лазерное облучение участка кожи, активирует дендритные клетки  </a:t>
            </a: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ru-RU" sz="2600" dirty="0"/>
              <a:t>Вакцина вводится </a:t>
            </a:r>
            <a:r>
              <a:rPr lang="ru-RU" sz="2600" dirty="0" err="1"/>
              <a:t>внутрикожно</a:t>
            </a:r>
            <a:r>
              <a:rPr lang="ru-RU" sz="2600" dirty="0"/>
              <a:t> в облученные лазером участки кожи, где происходит активация дендритных клеток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034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1170" y="186130"/>
            <a:ext cx="3278608" cy="1300125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/>
            </a:r>
            <a:br>
              <a:rPr lang="en-US" sz="31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9254" y="1802731"/>
            <a:ext cx="1104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ru-RU" sz="2000" dirty="0"/>
              <a:t>Репликация  защитного вируса </a:t>
            </a:r>
            <a:r>
              <a:rPr lang="ru-RU" sz="2000" dirty="0" err="1"/>
              <a:t>Сендай</a:t>
            </a:r>
            <a:r>
              <a:rPr lang="ru-RU" sz="2000" dirty="0"/>
              <a:t> и патогенного </a:t>
            </a:r>
            <a:r>
              <a:rPr lang="ru-RU" sz="2000" dirty="0" err="1"/>
              <a:t>коронавируса</a:t>
            </a:r>
            <a:r>
              <a:rPr lang="ru-RU" sz="2000" dirty="0"/>
              <a:t> происходит преимущественно в легких</a:t>
            </a:r>
            <a:endParaRPr lang="en-US" sz="2000" dirty="0"/>
          </a:p>
          <a:p>
            <a:pPr marL="342900" indent="-342900" algn="just">
              <a:buFont typeface="Arial"/>
              <a:buChar char="•"/>
            </a:pPr>
            <a:r>
              <a:rPr lang="ru-RU" sz="2000" dirty="0"/>
              <a:t>Доставка вируса </a:t>
            </a:r>
            <a:r>
              <a:rPr lang="ru-RU" sz="2000" dirty="0" err="1"/>
              <a:t>Сендай</a:t>
            </a:r>
            <a:r>
              <a:rPr lang="ru-RU" sz="2000" dirty="0"/>
              <a:t> в эпителиальные клетки легких осуществляют  дендритные клетки</a:t>
            </a:r>
          </a:p>
          <a:p>
            <a:pPr marL="342900" indent="-342900" algn="just">
              <a:buFont typeface="Arial"/>
              <a:buChar char="•"/>
            </a:pPr>
            <a:r>
              <a:rPr lang="ru-RU" sz="2000" dirty="0"/>
              <a:t>Альвеолярные макрофаги и дендритные клетки-основные источники эндогенного интерферона</a:t>
            </a:r>
            <a:endParaRPr lang="en-US" sz="2000" dirty="0"/>
          </a:p>
          <a:p>
            <a:pPr marL="342900" indent="-342900" algn="just">
              <a:buFont typeface="Arial"/>
              <a:buChar char="•"/>
            </a:pPr>
            <a:r>
              <a:rPr lang="ru-RU" sz="2000" dirty="0"/>
              <a:t>Интерферон запускает защитный противовирусный иммунный ответ, препятствует проникновению и репликации </a:t>
            </a:r>
            <a:r>
              <a:rPr lang="ru-RU" sz="2000" dirty="0" err="1"/>
              <a:t>Коронавируса</a:t>
            </a:r>
            <a:r>
              <a:rPr lang="ru-RU" sz="2000" dirty="0"/>
              <a:t> в  клетках эпителия легких.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500" y="4336787"/>
            <a:ext cx="1193691" cy="832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615" y="4156134"/>
            <a:ext cx="1728876" cy="1899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967" y="4254068"/>
            <a:ext cx="2670024" cy="217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626" y="4254070"/>
            <a:ext cx="2029457" cy="1999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21354" y="6056100"/>
            <a:ext cx="14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</a:rPr>
              <a:t>Dendritic Cell</a:t>
            </a:r>
          </a:p>
        </p:txBody>
      </p:sp>
      <p:sp>
        <p:nvSpPr>
          <p:cNvPr id="15" name="Curved Down Arrow 14"/>
          <p:cNvSpPr/>
          <p:nvPr/>
        </p:nvSpPr>
        <p:spPr>
          <a:xfrm>
            <a:off x="7147507" y="4359782"/>
            <a:ext cx="1438108" cy="536487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0649472" flipV="1">
            <a:off x="7572560" y="3797023"/>
            <a:ext cx="49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</a:rPr>
              <a:t>INF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8753811" y="4029126"/>
            <a:ext cx="1385967" cy="15298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8753810" y="4029127"/>
            <a:ext cx="1473548" cy="16970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00273" y="6056100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n>
                  <a:solidFill>
                    <a:schemeClr val="tx1"/>
                  </a:solidFill>
                </a:ln>
              </a:rPr>
              <a:t>CoronaVirus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4437" y="186129"/>
            <a:ext cx="1280159" cy="116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852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857" y="-12700"/>
            <a:ext cx="12678047" cy="200660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err="1"/>
              <a:t>Коронавирусная</a:t>
            </a:r>
            <a:r>
              <a:rPr lang="ru-RU" sz="2600" b="1" dirty="0"/>
              <a:t> инфекция- это системное воспаление, </a:t>
            </a:r>
            <a:r>
              <a:rPr lang="ru-RU" sz="2600" dirty="0"/>
              <a:t>тяжесть течения которого определяют системные проявления патологического синдрома </a:t>
            </a:r>
            <a:r>
              <a:rPr lang="ru-RU" sz="2600" b="1" i="1" u="sng" dirty="0" smtClean="0"/>
              <a:t>клеточного</a:t>
            </a:r>
            <a:r>
              <a:rPr lang="en-US" sz="2600" b="1" i="1" u="sng" dirty="0" smtClean="0"/>
              <a:t> </a:t>
            </a:r>
            <a:r>
              <a:rPr lang="ru-RU" sz="2600" b="1" i="1" u="sng" dirty="0" smtClean="0"/>
              <a:t>стресса</a:t>
            </a:r>
            <a:r>
              <a:rPr lang="ru-RU" sz="2600" i="1" u="sng" dirty="0" smtClean="0"/>
              <a:t>. 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ru-RU" sz="2600" dirty="0" smtClean="0"/>
              <a:t>Она </a:t>
            </a:r>
            <a:r>
              <a:rPr lang="ru-RU" sz="2600" dirty="0"/>
              <a:t>характеризуется сменой фаз активации и торможения: </a:t>
            </a:r>
            <a:r>
              <a:rPr lang="ru-RU" sz="2600" dirty="0" smtClean="0"/>
              <a:t>первоначальная</a:t>
            </a:r>
            <a:r>
              <a:rPr lang="en-US" sz="2600" dirty="0" smtClean="0"/>
              <a:t>   </a:t>
            </a:r>
            <a:r>
              <a:rPr lang="ru-RU" sz="2600" dirty="0" smtClean="0"/>
              <a:t> </a:t>
            </a:r>
            <a:r>
              <a:rPr lang="ru-RU" sz="2600" b="1" i="1" u="sng" dirty="0" err="1"/>
              <a:t>сверхактивация</a:t>
            </a:r>
            <a:r>
              <a:rPr lang="ru-RU" sz="2600" dirty="0"/>
              <a:t> иммунных реакций с развитием </a:t>
            </a:r>
            <a:r>
              <a:rPr lang="ru-RU" sz="2600" b="1" dirty="0"/>
              <a:t>«</a:t>
            </a:r>
            <a:r>
              <a:rPr lang="ru-RU" sz="2600" b="1" dirty="0" err="1"/>
              <a:t>цитокиновой</a:t>
            </a:r>
            <a:r>
              <a:rPr lang="ru-RU" sz="2600" b="1" dirty="0"/>
              <a:t> бури» </a:t>
            </a:r>
            <a:r>
              <a:rPr lang="ru-RU" sz="2600" dirty="0"/>
              <a:t>переходит </a:t>
            </a:r>
            <a:r>
              <a:rPr lang="en-US" sz="2600" dirty="0" smtClean="0"/>
              <a:t>  </a:t>
            </a:r>
            <a:r>
              <a:rPr lang="ru-RU" sz="2600" dirty="0" smtClean="0"/>
              <a:t>в    </a:t>
            </a:r>
            <a:r>
              <a:rPr lang="ru-RU" sz="2600" i="1" dirty="0" smtClean="0"/>
              <a:t>фазу</a:t>
            </a:r>
            <a:r>
              <a:rPr lang="en-US" sz="2600" i="1" dirty="0"/>
              <a:t> </a:t>
            </a:r>
            <a:r>
              <a:rPr lang="ru-RU" sz="2600" i="1" dirty="0" smtClean="0"/>
              <a:t> </a:t>
            </a:r>
            <a:r>
              <a:rPr lang="ru-RU" sz="2600" b="1" i="1" u="sng" dirty="0" err="1"/>
              <a:t>гипореактивности</a:t>
            </a:r>
            <a:r>
              <a:rPr lang="ru-RU" sz="2600" b="1" i="1" u="sng" dirty="0"/>
              <a:t>, </a:t>
            </a:r>
            <a:r>
              <a:rPr lang="ru-RU" sz="2600" b="1" i="1" u="sng" dirty="0" err="1" smtClean="0"/>
              <a:t>гипометаболизма</a:t>
            </a:r>
            <a:r>
              <a:rPr lang="ru-RU" sz="2600" b="1" i="1" u="sng" dirty="0" smtClean="0"/>
              <a:t> </a:t>
            </a:r>
            <a:r>
              <a:rPr lang="ru-RU" sz="2600" b="1" i="1" u="sng" dirty="0"/>
              <a:t>и иммунного истощения.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77401" y="1993900"/>
            <a:ext cx="12959532" cy="11303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600" i="1" dirty="0"/>
              <a:t>В </a:t>
            </a:r>
            <a:r>
              <a:rPr lang="ru-RU" sz="2600" i="1" u="sng" dirty="0" smtClean="0"/>
              <a:t>резистентной</a:t>
            </a:r>
            <a:r>
              <a:rPr lang="ru-RU" sz="2600" i="1" dirty="0" smtClean="0"/>
              <a:t> фазе клеточного стресса </a:t>
            </a:r>
            <a:r>
              <a:rPr lang="ru-RU" sz="2600" i="1" dirty="0"/>
              <a:t>стратегия лечения основана на </a:t>
            </a:r>
            <a:r>
              <a:rPr lang="ru-RU" sz="2600" b="1" i="1" dirty="0" smtClean="0"/>
              <a:t>подавлении</a:t>
            </a:r>
            <a:r>
              <a:rPr lang="ru-RU" sz="2600" i="1" dirty="0" smtClean="0"/>
              <a:t>,  а в </a:t>
            </a:r>
            <a:r>
              <a:rPr lang="ru-RU" sz="2600" i="1" u="sng" dirty="0" smtClean="0"/>
              <a:t>толерантной</a:t>
            </a:r>
            <a:r>
              <a:rPr lang="ru-RU" sz="2600" i="1" dirty="0" smtClean="0"/>
              <a:t> , </a:t>
            </a:r>
            <a:r>
              <a:rPr lang="ru-RU" sz="2600" i="1" dirty="0"/>
              <a:t>наоборот</a:t>
            </a:r>
            <a:r>
              <a:rPr lang="ru-RU" sz="2600" i="1" dirty="0" smtClean="0"/>
              <a:t>, </a:t>
            </a:r>
            <a:r>
              <a:rPr lang="en-US" sz="2600" i="1" dirty="0" smtClean="0"/>
              <a:t> </a:t>
            </a:r>
            <a:r>
              <a:rPr lang="ru-RU" sz="2600" i="1" dirty="0" smtClean="0"/>
              <a:t>на </a:t>
            </a:r>
            <a:r>
              <a:rPr lang="ru-RU" sz="2600" b="1" i="1" dirty="0"/>
              <a:t>стимуляции</a:t>
            </a:r>
            <a:r>
              <a:rPr lang="ru-RU" sz="2600" i="1" dirty="0"/>
              <a:t> противовирусного </a:t>
            </a:r>
            <a:r>
              <a:rPr lang="ru-RU" sz="2600" i="1" dirty="0" smtClean="0"/>
              <a:t>иммунного </a:t>
            </a:r>
            <a:r>
              <a:rPr lang="ru-RU" sz="2600" i="1" dirty="0"/>
              <a:t>и метаболического ответа. </a:t>
            </a:r>
            <a:endParaRPr lang="ru-RU" sz="2600" i="1" dirty="0" smtClean="0"/>
          </a:p>
          <a:p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320" y="3385751"/>
            <a:ext cx="6614160" cy="34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348" y="186130"/>
            <a:ext cx="3394553" cy="1171511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1333" y="1386459"/>
            <a:ext cx="110306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*</a:t>
            </a:r>
            <a:r>
              <a:rPr lang="ru-RU" sz="2100" dirty="0" smtClean="0"/>
              <a:t>Альтернативная </a:t>
            </a:r>
            <a:r>
              <a:rPr lang="ru-RU" sz="2100" dirty="0"/>
              <a:t>стратегия борьбы с </a:t>
            </a:r>
            <a:r>
              <a:rPr lang="en-US" sz="2100" dirty="0"/>
              <a:t>COVID-19</a:t>
            </a:r>
            <a:r>
              <a:rPr lang="ru-RU" sz="2100" dirty="0"/>
              <a:t> – активация </a:t>
            </a:r>
            <a:r>
              <a:rPr lang="ru-RU" sz="2100" dirty="0" err="1"/>
              <a:t>интерфероновой</a:t>
            </a:r>
            <a:r>
              <a:rPr lang="ru-RU" sz="2100" dirty="0"/>
              <a:t> защиты</a:t>
            </a:r>
          </a:p>
          <a:p>
            <a:r>
              <a:rPr lang="ru-RU" sz="2100" dirty="0"/>
              <a:t>* вирус </a:t>
            </a:r>
            <a:r>
              <a:rPr lang="ru-RU" sz="2100" dirty="0" err="1"/>
              <a:t>Сендай</a:t>
            </a:r>
            <a:r>
              <a:rPr lang="ru-RU" sz="2100" dirty="0"/>
              <a:t> – </a:t>
            </a:r>
            <a:r>
              <a:rPr lang="ru-RU" sz="2100" dirty="0" err="1"/>
              <a:t>супериндуктор</a:t>
            </a:r>
            <a:r>
              <a:rPr lang="ru-RU" sz="2100" dirty="0"/>
              <a:t> интерферона. Он разрешен </a:t>
            </a:r>
            <a:r>
              <a:rPr lang="en-US" sz="2100" dirty="0"/>
              <a:t>FDA  </a:t>
            </a:r>
            <a:r>
              <a:rPr lang="ru-RU" sz="2100" dirty="0"/>
              <a:t>в качестве вектора для клинических испытаний вакцин, безопасен  для  детей  и  взрослых.  </a:t>
            </a:r>
            <a:endParaRPr lang="en-US" sz="2100" dirty="0"/>
          </a:p>
          <a:p>
            <a:r>
              <a:rPr lang="ru-RU" sz="2100" dirty="0"/>
              <a:t>* Применение интерферона включено в рекомендации по профилактике и лечению </a:t>
            </a:r>
            <a:r>
              <a:rPr lang="en-US" sz="2100" dirty="0"/>
              <a:t>COVID19  </a:t>
            </a:r>
            <a:r>
              <a:rPr lang="ru-RU" sz="2100" dirty="0" err="1"/>
              <a:t>минздрава</a:t>
            </a:r>
            <a:r>
              <a:rPr lang="ru-RU" sz="2100" dirty="0"/>
              <a:t> Китая, России и других стран.</a:t>
            </a:r>
            <a:endParaRPr lang="en-US" sz="2100" dirty="0"/>
          </a:p>
          <a:p>
            <a:r>
              <a:rPr lang="ru-RU" sz="2100" dirty="0"/>
              <a:t>*вирус  </a:t>
            </a:r>
            <a:r>
              <a:rPr lang="ru-RU" sz="2100" dirty="0" err="1"/>
              <a:t>Сендай</a:t>
            </a:r>
            <a:r>
              <a:rPr lang="ru-RU" sz="2100" dirty="0"/>
              <a:t> применяется для </a:t>
            </a:r>
            <a:r>
              <a:rPr lang="ru-RU" sz="2100" dirty="0" err="1"/>
              <a:t>виротерапии</a:t>
            </a:r>
            <a:r>
              <a:rPr lang="ru-RU" sz="2100" dirty="0"/>
              <a:t> рака в США, Японии, России, Германии и других странах </a:t>
            </a:r>
          </a:p>
          <a:p>
            <a:r>
              <a:rPr lang="ru-RU" sz="2100" dirty="0"/>
              <a:t>*В России разработана лазерная технология повышения эффективности </a:t>
            </a:r>
            <a:r>
              <a:rPr lang="ru-RU" sz="2100" dirty="0" err="1"/>
              <a:t>виротерапии</a:t>
            </a:r>
            <a:r>
              <a:rPr lang="ru-RU" sz="2100" dirty="0"/>
              <a:t>.  </a:t>
            </a:r>
            <a:r>
              <a:rPr lang="en-US" sz="2100" dirty="0" smtClean="0"/>
              <a:t>*</a:t>
            </a:r>
            <a:r>
              <a:rPr lang="ru-RU" sz="2100" dirty="0" smtClean="0"/>
              <a:t>Активированные </a:t>
            </a:r>
            <a:r>
              <a:rPr lang="ru-RU" sz="2100" dirty="0"/>
              <a:t>лазером дендритные клетки доставляют вирус </a:t>
            </a:r>
            <a:r>
              <a:rPr lang="ru-RU" sz="2100" dirty="0" err="1"/>
              <a:t>Сендай</a:t>
            </a:r>
            <a:r>
              <a:rPr lang="ru-RU" sz="2100" dirty="0"/>
              <a:t> в клетки-мишени. </a:t>
            </a:r>
          </a:p>
          <a:p>
            <a:r>
              <a:rPr lang="ru-RU" sz="2100" dirty="0"/>
              <a:t>* Создана уникальная отечественная портативная инфракрасная лазерная установка для </a:t>
            </a:r>
            <a:r>
              <a:rPr lang="ru-RU" sz="2100" dirty="0" smtClean="0"/>
              <a:t>повышения </a:t>
            </a:r>
            <a:r>
              <a:rPr lang="ru-RU" sz="2100" dirty="0"/>
              <a:t>эффективности </a:t>
            </a:r>
            <a:r>
              <a:rPr lang="ru-RU" sz="2100" dirty="0" err="1"/>
              <a:t>виротерапии</a:t>
            </a:r>
            <a:endParaRPr lang="en-US" sz="2100" dirty="0"/>
          </a:p>
          <a:p>
            <a:r>
              <a:rPr lang="ru-RU" sz="2100" dirty="0"/>
              <a:t>* Предложенная технология готова к клинической апробации и широкому внедрению в медицинскую практику</a:t>
            </a:r>
            <a:r>
              <a:rPr lang="en-US" sz="2100" dirty="0"/>
              <a:t> </a:t>
            </a:r>
            <a:r>
              <a:rPr lang="ru-RU" sz="2100" dirty="0"/>
              <a:t>для защиты от </a:t>
            </a:r>
            <a:r>
              <a:rPr lang="ru-RU" sz="2100" dirty="0" err="1"/>
              <a:t>коронавирусной</a:t>
            </a:r>
            <a:r>
              <a:rPr lang="ru-RU" sz="2100" dirty="0"/>
              <a:t> инфекции.</a:t>
            </a:r>
            <a:endParaRPr lang="en-US" sz="21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613" y="157311"/>
            <a:ext cx="1280159" cy="116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17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73414"/>
            <a:ext cx="12256654" cy="5669807"/>
          </a:xfrm>
        </p:spPr>
        <p:txBody>
          <a:bodyPr>
            <a:noAutofit/>
          </a:bodyPr>
          <a:lstStyle/>
          <a:p>
            <a:r>
              <a:rPr lang="ru-RU" sz="2600" b="1" dirty="0" err="1"/>
              <a:t>Коронавирус</a:t>
            </a:r>
            <a:r>
              <a:rPr lang="ru-RU" sz="2600" b="1" dirty="0"/>
              <a:t>   подавляет синтез γ-интерферона в Т-лимфоцитах, повышает экспрессию  в них «тормозных» </a:t>
            </a:r>
            <a:r>
              <a:rPr lang="en-US" sz="2600" b="1" dirty="0"/>
              <a:t>PD</a:t>
            </a:r>
            <a:r>
              <a:rPr lang="ru-RU" sz="2600" b="1" dirty="0"/>
              <a:t>-1 и </a:t>
            </a:r>
            <a:r>
              <a:rPr lang="en-US" sz="2600" b="1" dirty="0"/>
              <a:t>Tim</a:t>
            </a:r>
            <a:r>
              <a:rPr lang="ru-RU" sz="2600" b="1" dirty="0"/>
              <a:t>-3 рецепторов, маркеров истощения Т-клеточной иммунной защиты </a:t>
            </a:r>
            <a:r>
              <a:rPr lang="ru-RU" sz="2600" b="1" dirty="0" smtClean="0"/>
              <a:t>. </a:t>
            </a:r>
            <a:br>
              <a:rPr lang="ru-RU" sz="2600" b="1" dirty="0" smtClean="0"/>
            </a:br>
            <a:r>
              <a:rPr lang="ru-RU" sz="2600" b="1" dirty="0" smtClean="0"/>
              <a:t>Продуцирующие </a:t>
            </a:r>
            <a:r>
              <a:rPr lang="ru-RU" sz="2600" b="1" dirty="0"/>
              <a:t>γ-интерферон- </a:t>
            </a:r>
            <a:r>
              <a:rPr lang="en-US" sz="2600" b="1" dirty="0"/>
              <a:t>CD</a:t>
            </a:r>
            <a:r>
              <a:rPr lang="ru-RU" sz="2600" b="1" dirty="0"/>
              <a:t>8+ Т-лимфоциты играют важную </a:t>
            </a:r>
            <a:r>
              <a:rPr lang="ru-RU" sz="2600" b="1" dirty="0" smtClean="0"/>
              <a:t>роль в защите от С</a:t>
            </a:r>
            <a:r>
              <a:rPr lang="en-US" sz="2600" b="1" dirty="0" smtClean="0"/>
              <a:t>OVID-19</a:t>
            </a:r>
            <a:r>
              <a:rPr lang="ru-RU" sz="2600" b="1" dirty="0" smtClean="0"/>
              <a:t>. </a:t>
            </a:r>
            <a:br>
              <a:rPr lang="ru-RU" sz="2600" b="1" dirty="0" smtClean="0"/>
            </a:br>
            <a:r>
              <a:rPr lang="ru-RU" sz="2600" b="1" dirty="0" smtClean="0"/>
              <a:t>Для их определения  и определения клеточного иммунного ответа на </a:t>
            </a:r>
            <a:r>
              <a:rPr lang="ru-RU" sz="2600" b="1" dirty="0" err="1" smtClean="0"/>
              <a:t>коронавирусную</a:t>
            </a:r>
            <a:r>
              <a:rPr lang="ru-RU" sz="2600" b="1" dirty="0" smtClean="0"/>
              <a:t> инфекцию разработан </a:t>
            </a:r>
            <a:r>
              <a:rPr lang="en-US" sz="2600" b="1" i="1" u="sng" dirty="0"/>
              <a:t>T</a:t>
            </a:r>
            <a:r>
              <a:rPr lang="ru-RU" sz="2600" b="1" i="1" u="sng" dirty="0"/>
              <a:t>-</a:t>
            </a:r>
            <a:r>
              <a:rPr lang="en-US" sz="2600" b="1" i="1" u="sng" dirty="0" smtClean="0"/>
              <a:t>SPOT</a:t>
            </a:r>
            <a:r>
              <a:rPr lang="ru-RU" sz="2600" b="1" i="1" u="sng" dirty="0" smtClean="0"/>
              <a:t>.</a:t>
            </a:r>
            <a:r>
              <a:rPr lang="en-US" sz="2600" b="1" i="1" u="sng" dirty="0" smtClean="0"/>
              <a:t>COVID- </a:t>
            </a:r>
            <a:r>
              <a:rPr lang="ru-RU" sz="2600" b="1" dirty="0"/>
              <a:t>тест(</a:t>
            </a:r>
            <a:r>
              <a:rPr lang="en-US" sz="2600" b="1" dirty="0"/>
              <a:t>Oxford </a:t>
            </a:r>
            <a:r>
              <a:rPr lang="en-US" sz="2600" b="1" dirty="0" err="1" smtClean="0"/>
              <a:t>Immunotec</a:t>
            </a:r>
            <a:r>
              <a:rPr lang="ru-RU" sz="2600" b="1" dirty="0" smtClean="0"/>
              <a:t>-</a:t>
            </a:r>
            <a:r>
              <a:rPr lang="ru-RU" sz="2600" b="1" i="1" dirty="0" smtClean="0"/>
              <a:t>04.03.2021</a:t>
            </a:r>
            <a:r>
              <a:rPr lang="ru-RU" sz="2600" b="1" dirty="0" smtClean="0"/>
              <a:t>). </a:t>
            </a:r>
            <a:br>
              <a:rPr lang="ru-RU" sz="2600" b="1" dirty="0" smtClean="0"/>
            </a:br>
            <a:r>
              <a:rPr lang="ru-RU" sz="2600" b="1" dirty="0" smtClean="0"/>
              <a:t>В РФ этот тест зарегистрирован фирмой ГЕНЕРИУМ (</a:t>
            </a:r>
            <a:r>
              <a:rPr lang="ru-RU" sz="2600" b="1" i="1" dirty="0" smtClean="0"/>
              <a:t>01.04.2021</a:t>
            </a:r>
            <a:r>
              <a:rPr lang="ru-RU" sz="2600" b="1" dirty="0" smtClean="0"/>
              <a:t>) – </a:t>
            </a:r>
            <a:r>
              <a:rPr lang="ru-RU" sz="2600" b="1" i="1" u="sng" dirty="0" smtClean="0"/>
              <a:t>ТИГРА-</a:t>
            </a:r>
            <a:r>
              <a:rPr lang="ru-RU" sz="2600" b="1" dirty="0"/>
              <a:t> тест</a:t>
            </a:r>
            <a:r>
              <a:rPr lang="en-US" sz="2600" b="1" i="1" u="sng" dirty="0" smtClean="0"/>
              <a:t/>
            </a:r>
            <a:br>
              <a:rPr lang="en-US" sz="2600" b="1" i="1" u="sng" dirty="0" smtClean="0"/>
            </a:br>
            <a:r>
              <a:rPr lang="ru-RU" sz="2600" b="1" i="1" u="sng" dirty="0" smtClean="0"/>
              <a:t/>
            </a:r>
            <a:br>
              <a:rPr lang="ru-RU" sz="2600" b="1" i="1" u="sng" dirty="0" smtClean="0"/>
            </a:br>
            <a:r>
              <a:rPr lang="ru-RU" sz="2600" b="1" dirty="0" smtClean="0"/>
              <a:t> </a:t>
            </a:r>
            <a:r>
              <a:rPr lang="ru-RU" sz="2600" b="1" dirty="0"/>
              <a:t>При </a:t>
            </a:r>
            <a:r>
              <a:rPr lang="en-US" sz="2600" b="1" dirty="0"/>
              <a:t>COVID</a:t>
            </a:r>
            <a:r>
              <a:rPr lang="ru-RU" sz="2600" b="1" dirty="0"/>
              <a:t>-19  повышается число  </a:t>
            </a:r>
            <a:r>
              <a:rPr lang="en-US" sz="2600" b="1" dirty="0"/>
              <a:t>T</a:t>
            </a:r>
            <a:r>
              <a:rPr lang="ru-RU" sz="2600" b="1" dirty="0"/>
              <a:t>-лимфоцитов с «тормозными» </a:t>
            </a:r>
            <a:r>
              <a:rPr lang="en-US" sz="2600" b="1" dirty="0"/>
              <a:t>PD</a:t>
            </a:r>
            <a:r>
              <a:rPr lang="ru-RU" sz="2600" b="1" dirty="0"/>
              <a:t>-1  рецепторами, снижается продукция Т- лимфоцитами γ-интерферона, что отражает подавление клеточных механизмов противовирусной иммунной </a:t>
            </a:r>
            <a:r>
              <a:rPr lang="ru-RU" sz="2600" b="1" dirty="0" smtClean="0"/>
              <a:t>защиты  </a:t>
            </a: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678" y="5208999"/>
            <a:ext cx="3312877" cy="15492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63" y="4365523"/>
            <a:ext cx="4270007" cy="2253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234" y="4529113"/>
            <a:ext cx="4500081" cy="1534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678" y="4034464"/>
            <a:ext cx="3312877" cy="1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31" y="-1448790"/>
            <a:ext cx="11877262" cy="9785268"/>
          </a:xfrm>
        </p:spPr>
        <p:txBody>
          <a:bodyPr>
            <a:normAutofit/>
          </a:bodyPr>
          <a:lstStyle/>
          <a:p>
            <a:r>
              <a:rPr lang="ru-RU" sz="2600" dirty="0"/>
              <a:t>Интерферирующий с </a:t>
            </a:r>
            <a:r>
              <a:rPr lang="ru-RU" sz="2600" dirty="0" err="1"/>
              <a:t>коронавирусом</a:t>
            </a:r>
            <a:r>
              <a:rPr lang="ru-RU" sz="2600" dirty="0"/>
              <a:t> вирус </a:t>
            </a:r>
            <a:r>
              <a:rPr lang="ru-RU" sz="2600" dirty="0" err="1"/>
              <a:t>Сендай</a:t>
            </a:r>
            <a:r>
              <a:rPr lang="ru-RU" sz="2600" dirty="0"/>
              <a:t> является  </a:t>
            </a:r>
            <a:r>
              <a:rPr lang="ru-RU" sz="2600" dirty="0" err="1"/>
              <a:t>супериндуктором</a:t>
            </a:r>
            <a:r>
              <a:rPr lang="ru-RU" sz="2600" dirty="0"/>
              <a:t> продукции </a:t>
            </a:r>
            <a:r>
              <a:rPr lang="ru-RU" sz="2600" dirty="0" smtClean="0"/>
              <a:t>     γ-интерферона </a:t>
            </a:r>
            <a:r>
              <a:rPr lang="ru-RU" sz="2600" dirty="0"/>
              <a:t>лимфоцитами периферической крови, что является основанием  его </a:t>
            </a:r>
            <a:r>
              <a:rPr lang="ru-RU" sz="2600" dirty="0" smtClean="0"/>
              <a:t>применения </a:t>
            </a:r>
            <a:r>
              <a:rPr lang="ru-RU" sz="2600" dirty="0"/>
              <a:t>для  защиты от </a:t>
            </a:r>
            <a:r>
              <a:rPr lang="en-US" sz="2600" dirty="0"/>
              <a:t>COVID</a:t>
            </a:r>
            <a:r>
              <a:rPr lang="ru-RU" sz="2600" dirty="0"/>
              <a:t>-19 </a:t>
            </a:r>
            <a:r>
              <a:rPr lang="ru-RU" sz="2600" dirty="0" smtClean="0"/>
              <a:t>.</a:t>
            </a:r>
            <a:br>
              <a:rPr lang="ru-RU" sz="2600" dirty="0" smtClean="0"/>
            </a:br>
            <a:r>
              <a:rPr lang="ru-RU" sz="2600" dirty="0" smtClean="0"/>
              <a:t> </a:t>
            </a:r>
            <a:r>
              <a:rPr lang="ru-RU" sz="2600" dirty="0"/>
              <a:t>Вирус </a:t>
            </a:r>
            <a:r>
              <a:rPr lang="ru-RU" sz="2600" dirty="0" err="1"/>
              <a:t>Сендай</a:t>
            </a:r>
            <a:r>
              <a:rPr lang="ru-RU" sz="2600" dirty="0"/>
              <a:t> вводили </a:t>
            </a:r>
            <a:r>
              <a:rPr lang="ru-RU" sz="2600" dirty="0" err="1"/>
              <a:t>внутрикожно</a:t>
            </a:r>
            <a:r>
              <a:rPr lang="ru-RU" sz="2600" dirty="0"/>
              <a:t>  </a:t>
            </a:r>
            <a:r>
              <a:rPr lang="ru-RU" sz="2600" dirty="0" smtClean="0"/>
              <a:t>1 раз в 10-14 </a:t>
            </a:r>
            <a:r>
              <a:rPr lang="ru-RU" sz="2600" dirty="0" err="1" smtClean="0"/>
              <a:t>сут</a:t>
            </a:r>
            <a:r>
              <a:rPr lang="ru-RU" sz="2600" dirty="0" smtClean="0"/>
              <a:t> </a:t>
            </a:r>
            <a:r>
              <a:rPr lang="ru-RU" sz="2600" dirty="0"/>
              <a:t>в течение 12 </a:t>
            </a:r>
            <a:r>
              <a:rPr lang="ru-RU" sz="2600" dirty="0" err="1"/>
              <a:t>мес</a:t>
            </a:r>
            <a:r>
              <a:rPr lang="ru-RU" sz="2600" dirty="0"/>
              <a:t> (апрель 2020-апрель </a:t>
            </a:r>
            <a:r>
              <a:rPr lang="ru-RU" sz="2600" dirty="0" smtClean="0"/>
              <a:t>2021т) </a:t>
            </a:r>
            <a:r>
              <a:rPr lang="ru-RU" sz="2600" dirty="0"/>
              <a:t>добровольцам из группы риска </a:t>
            </a:r>
            <a:r>
              <a:rPr lang="ru-RU" sz="2600" dirty="0" smtClean="0"/>
              <a:t>- </a:t>
            </a:r>
            <a:r>
              <a:rPr lang="ru-RU" sz="2600" dirty="0"/>
              <a:t>45 чел. </a:t>
            </a:r>
            <a:r>
              <a:rPr lang="ru-RU" sz="2600" dirty="0" smtClean="0"/>
              <a:t>                                                                                   </a:t>
            </a:r>
            <a:r>
              <a:rPr lang="ru-RU" sz="2600" dirty="0" err="1" smtClean="0"/>
              <a:t>В</a:t>
            </a:r>
            <a:r>
              <a:rPr lang="ru-RU" sz="2600" dirty="0" smtClean="0"/>
              <a:t> основной группе заболело 3 чел. Антитела к </a:t>
            </a:r>
            <a:r>
              <a:rPr lang="ru-RU" sz="2600" dirty="0" err="1" smtClean="0"/>
              <a:t>коронавирусу</a:t>
            </a:r>
            <a:r>
              <a:rPr lang="ru-RU" sz="2600" dirty="0" smtClean="0"/>
              <a:t>  выявлены у 12 чел Через </a:t>
            </a:r>
            <a:r>
              <a:rPr lang="ru-RU" sz="2600" dirty="0"/>
              <a:t>три месяца ранее выявленные антитела у 9 из 12 чел не определялись. </a:t>
            </a:r>
            <a:r>
              <a:rPr lang="ru-RU" sz="2600" dirty="0" smtClean="0"/>
              <a:t>Выявлена  </a:t>
            </a:r>
            <a:r>
              <a:rPr lang="ru-RU" sz="2600" dirty="0"/>
              <a:t>активация  Т-клеточного звена иммунитета,  снижение числа </a:t>
            </a:r>
            <a:r>
              <a:rPr lang="en-US" sz="2600" dirty="0"/>
              <a:t>PD</a:t>
            </a:r>
            <a:r>
              <a:rPr lang="ru-RU" sz="2600" dirty="0" smtClean="0"/>
              <a:t>-1-позитивных лимфоцитов. </a:t>
            </a:r>
            <a:br>
              <a:rPr lang="ru-RU" sz="2600" dirty="0" smtClean="0"/>
            </a:br>
            <a:r>
              <a:rPr lang="ru-RU" sz="2600" dirty="0" smtClean="0"/>
              <a:t>В  </a:t>
            </a:r>
            <a:r>
              <a:rPr lang="ru-RU" sz="2600" dirty="0"/>
              <a:t>группе контроля (48 чел</a:t>
            </a:r>
            <a:r>
              <a:rPr lang="ru-RU" sz="2600" dirty="0" smtClean="0"/>
              <a:t>) антитела к </a:t>
            </a:r>
            <a:r>
              <a:rPr lang="ru-RU" sz="2600" dirty="0" err="1" smtClean="0"/>
              <a:t>коронавирусу</a:t>
            </a:r>
            <a:r>
              <a:rPr lang="ru-RU" sz="2600" dirty="0" smtClean="0"/>
              <a:t> выявили   у 29 чел </a:t>
            </a:r>
            <a:br>
              <a:rPr lang="ru-RU" sz="2600" dirty="0" smtClean="0"/>
            </a:br>
            <a:r>
              <a:rPr lang="ru-RU" sz="2700" dirty="0" smtClean="0"/>
              <a:t>Введение </a:t>
            </a:r>
            <a:r>
              <a:rPr lang="ru-RU" sz="2700" dirty="0"/>
              <a:t>вируса </a:t>
            </a:r>
            <a:r>
              <a:rPr lang="ru-RU" sz="2700" dirty="0" err="1"/>
              <a:t>Сендай</a:t>
            </a:r>
            <a:r>
              <a:rPr lang="ru-RU" sz="2700" dirty="0"/>
              <a:t> 15 пациентам  С</a:t>
            </a:r>
            <a:r>
              <a:rPr lang="en-US" sz="2700" dirty="0"/>
              <a:t>OVID</a:t>
            </a:r>
            <a:r>
              <a:rPr lang="ru-RU" sz="2700" dirty="0"/>
              <a:t>-19(ранняя патогенетическая терапия) приводило к купированию клинических проявлений заболевания (сухой кашель, головная боль, одышка, </a:t>
            </a:r>
            <a:r>
              <a:rPr lang="ru-RU" sz="2700" dirty="0" smtClean="0"/>
              <a:t> </a:t>
            </a:r>
            <a:r>
              <a:rPr lang="ru-RU" sz="2700" dirty="0"/>
              <a:t>боли в грудной клетке, головная боль) у 12 пациентов в течение 24-72 час после введения препарата. </a:t>
            </a:r>
            <a:br>
              <a:rPr lang="ru-RU" sz="27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 descr="https://pbs.twimg.com/media/EX5FCK-XgAEmW4Z.jpg:lar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1708" y="5029199"/>
            <a:ext cx="2646354" cy="17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31" y="5140411"/>
            <a:ext cx="2551950" cy="159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" y="-182880"/>
            <a:ext cx="12151361" cy="1412240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/>
              <a:t>Вирус </a:t>
            </a:r>
            <a:r>
              <a:rPr lang="ru-RU" sz="2500" b="1" dirty="0" err="1" smtClean="0"/>
              <a:t>Сендай</a:t>
            </a:r>
            <a:r>
              <a:rPr lang="ru-RU" sz="2500" b="1" dirty="0" smtClean="0"/>
              <a:t> активирует врожденный (</a:t>
            </a:r>
            <a:r>
              <a:rPr lang="ru-RU" sz="2500" b="1" u="sng" dirty="0" smtClean="0"/>
              <a:t>натуральные киллеры</a:t>
            </a:r>
            <a:r>
              <a:rPr lang="ru-RU" sz="2500" b="1" dirty="0" smtClean="0"/>
              <a:t>) и приобретенный               (</a:t>
            </a:r>
            <a:r>
              <a:rPr lang="ru-RU" sz="2500" b="1" u="sng" dirty="0" smtClean="0"/>
              <a:t>Т-лимфоциты</a:t>
            </a:r>
            <a:r>
              <a:rPr lang="ru-RU" sz="2500" b="1" dirty="0" smtClean="0"/>
              <a:t>) иммунитет, </a:t>
            </a:r>
            <a:r>
              <a:rPr lang="ru-RU" sz="2500" b="1" dirty="0"/>
              <a:t> </a:t>
            </a:r>
            <a:r>
              <a:rPr lang="ru-RU" sz="2500" b="1" dirty="0" smtClean="0"/>
              <a:t>уменьшает число лимфоцитов с  маркерами истощения             («тормозными» </a:t>
            </a:r>
            <a:r>
              <a:rPr lang="en-US" sz="2500" b="1" dirty="0" smtClean="0"/>
              <a:t>PD-1 </a:t>
            </a:r>
            <a:r>
              <a:rPr lang="ru-RU" sz="2500" b="1" dirty="0" smtClean="0"/>
              <a:t>рецепторами)</a:t>
            </a:r>
            <a:endParaRPr lang="ru-RU" sz="25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66846"/>
              </p:ext>
            </p:extLst>
          </p:nvPr>
        </p:nvGraphicFramePr>
        <p:xfrm>
          <a:off x="579118" y="1381760"/>
          <a:ext cx="10749281" cy="5293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2073">
                  <a:extLst>
                    <a:ext uri="{9D8B030D-6E8A-4147-A177-3AD203B41FA5}">
                      <a16:colId xmlns:a16="http://schemas.microsoft.com/office/drawing/2014/main" val="2002925837"/>
                    </a:ext>
                  </a:extLst>
                </a:gridCol>
                <a:gridCol w="1254709">
                  <a:extLst>
                    <a:ext uri="{9D8B030D-6E8A-4147-A177-3AD203B41FA5}">
                      <a16:colId xmlns:a16="http://schemas.microsoft.com/office/drawing/2014/main" val="3460099311"/>
                    </a:ext>
                  </a:extLst>
                </a:gridCol>
                <a:gridCol w="1154332">
                  <a:extLst>
                    <a:ext uri="{9D8B030D-6E8A-4147-A177-3AD203B41FA5}">
                      <a16:colId xmlns:a16="http://schemas.microsoft.com/office/drawing/2014/main" val="4183933796"/>
                    </a:ext>
                  </a:extLst>
                </a:gridCol>
                <a:gridCol w="853203">
                  <a:extLst>
                    <a:ext uri="{9D8B030D-6E8A-4147-A177-3AD203B41FA5}">
                      <a16:colId xmlns:a16="http://schemas.microsoft.com/office/drawing/2014/main" val="3888574787"/>
                    </a:ext>
                  </a:extLst>
                </a:gridCol>
                <a:gridCol w="1221249">
                  <a:extLst>
                    <a:ext uri="{9D8B030D-6E8A-4147-A177-3AD203B41FA5}">
                      <a16:colId xmlns:a16="http://schemas.microsoft.com/office/drawing/2014/main" val="3325860203"/>
                    </a:ext>
                  </a:extLst>
                </a:gridCol>
                <a:gridCol w="1037227">
                  <a:extLst>
                    <a:ext uri="{9D8B030D-6E8A-4147-A177-3AD203B41FA5}">
                      <a16:colId xmlns:a16="http://schemas.microsoft.com/office/drawing/2014/main" val="1570923601"/>
                    </a:ext>
                  </a:extLst>
                </a:gridCol>
                <a:gridCol w="1304898">
                  <a:extLst>
                    <a:ext uri="{9D8B030D-6E8A-4147-A177-3AD203B41FA5}">
                      <a16:colId xmlns:a16="http://schemas.microsoft.com/office/drawing/2014/main" val="2705060382"/>
                    </a:ext>
                  </a:extLst>
                </a:gridCol>
                <a:gridCol w="886661">
                  <a:extLst>
                    <a:ext uri="{9D8B030D-6E8A-4147-A177-3AD203B41FA5}">
                      <a16:colId xmlns:a16="http://schemas.microsoft.com/office/drawing/2014/main" val="1653112422"/>
                    </a:ext>
                  </a:extLst>
                </a:gridCol>
                <a:gridCol w="1694929">
                  <a:extLst>
                    <a:ext uri="{9D8B030D-6E8A-4147-A177-3AD203B41FA5}">
                      <a16:colId xmlns:a16="http://schemas.microsoft.com/office/drawing/2014/main" val="3491818021"/>
                    </a:ext>
                  </a:extLst>
                </a:gridCol>
              </a:tblGrid>
              <a:tr h="565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Пациенты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С</a:t>
                      </a:r>
                      <a:r>
                        <a:rPr lang="en-US" sz="1100" dirty="0">
                          <a:effectLst/>
                        </a:rPr>
                        <a:t>D4+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CD8+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T-NK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NK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B-</a:t>
                      </a:r>
                      <a:r>
                        <a:rPr lang="ru-RU" sz="1100" dirty="0" err="1">
                          <a:effectLst/>
                        </a:rPr>
                        <a:t>Лф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Т-</a:t>
                      </a:r>
                      <a:r>
                        <a:rPr lang="ru-RU" sz="1100" dirty="0" err="1">
                          <a:effectLst/>
                        </a:rPr>
                        <a:t>Лф</a:t>
                      </a:r>
                      <a:r>
                        <a:rPr lang="en-US" sz="1100" dirty="0">
                          <a:effectLst/>
                        </a:rPr>
                        <a:t>-</a:t>
                      </a:r>
                      <a:r>
                        <a:rPr lang="ru-RU" sz="1100" dirty="0" err="1" smtClean="0">
                          <a:effectLst/>
                        </a:rPr>
                        <a:t>активир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NK</a:t>
                      </a:r>
                      <a:r>
                        <a:rPr lang="ru-RU" sz="1100" dirty="0" smtClean="0">
                          <a:effectLst/>
                        </a:rPr>
                        <a:t>-</a:t>
                      </a:r>
                      <a:r>
                        <a:rPr lang="ru-RU" sz="1100" dirty="0" err="1" smtClean="0">
                          <a:effectLst/>
                        </a:rPr>
                        <a:t>ктиви</a:t>
                      </a:r>
                      <a:r>
                        <a:rPr lang="ru-RU" sz="1100" dirty="0" smtClean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CD</a:t>
                      </a:r>
                      <a:r>
                        <a:rPr lang="ru-RU" sz="1100">
                          <a:effectLst/>
                        </a:rPr>
                        <a:t>8+</a:t>
                      </a:r>
                      <a:r>
                        <a:rPr lang="en-US" sz="1100">
                          <a:effectLst/>
                        </a:rPr>
                        <a:t>PD</a:t>
                      </a:r>
                      <a:r>
                        <a:rPr lang="ru-RU" sz="1100">
                          <a:effectLst/>
                        </a:rPr>
                        <a:t>-1+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511123699"/>
                  </a:ext>
                </a:extLst>
              </a:tr>
              <a:tr h="4031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Норма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570-1110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450-850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5-200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180-420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150-450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0-230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    </a:t>
                      </a:r>
                      <a:r>
                        <a:rPr lang="ru-RU" sz="1100" dirty="0" smtClean="0">
                          <a:effectLst/>
                        </a:rPr>
                        <a:t>0-30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4-20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95578832"/>
                  </a:ext>
                </a:extLst>
              </a:tr>
              <a:tr h="3701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 №1 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>
                          <a:effectLst/>
                        </a:rPr>
                        <a:t>1315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>
                          <a:effectLst/>
                        </a:rPr>
                        <a:t>2259 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>
                          <a:effectLst/>
                        </a:rPr>
                        <a:t>1561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329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25,,8%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3132601795"/>
                  </a:ext>
                </a:extLst>
              </a:tr>
              <a:tr h="310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 №2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756      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1058</a:t>
                      </a:r>
                      <a:endParaRPr lang="ru-RU" sz="10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 dirty="0" smtClean="0">
                          <a:effectLst/>
                        </a:rPr>
                        <a:t>363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251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381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 dirty="0" smtClean="0">
                          <a:effectLst/>
                        </a:rPr>
                        <a:t>108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dirty="0" smtClean="0">
                          <a:effectLst/>
                        </a:rPr>
                        <a:t>9,5%</a:t>
                      </a:r>
                      <a:endParaRPr lang="ru-RU" sz="1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1531085925"/>
                  </a:ext>
                </a:extLst>
              </a:tr>
              <a:tr h="469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 №3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1028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1131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213</a:t>
                      </a:r>
                      <a:endParaRPr lang="ru-RU" sz="10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257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463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  <a:endParaRPr lang="ru-RU" sz="10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20,5 </a:t>
                      </a: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1547993889"/>
                  </a:ext>
                </a:extLst>
              </a:tr>
              <a:tr h="356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 №4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1375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ru-RU" sz="1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216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572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sng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dirty="0" smtClean="0">
                          <a:effectLst/>
                        </a:rPr>
                        <a:t>19,0 </a:t>
                      </a:r>
                      <a:r>
                        <a:rPr lang="ru-RU" sz="1100" u="none" dirty="0">
                          <a:effectLst/>
                        </a:rPr>
                        <a:t>%</a:t>
                      </a:r>
                      <a:endParaRPr lang="ru-RU" sz="1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1072945216"/>
                  </a:ext>
                </a:extLst>
              </a:tr>
              <a:tr h="380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№5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1970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939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106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317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457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394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74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12,0%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2773373922"/>
                  </a:ext>
                </a:extLst>
              </a:tr>
              <a:tr h="538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№6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1123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924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177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749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75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352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110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effectLst/>
                        </a:rPr>
                        <a:t>22,5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4262431499"/>
                  </a:ext>
                </a:extLst>
              </a:tr>
              <a:tr h="514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19..0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3473269494"/>
                  </a:ext>
                </a:extLst>
              </a:tr>
              <a:tr h="364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642960913"/>
                  </a:ext>
                </a:extLst>
              </a:tr>
              <a:tr h="518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3407967094"/>
                  </a:ext>
                </a:extLst>
              </a:tr>
              <a:tr h="5021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14" marR="53914" marT="8424" marB="0"/>
                </a:tc>
                <a:extLst>
                  <a:ext uri="{0D108BD9-81ED-4DB2-BD59-A6C34878D82A}">
                    <a16:rowId xmlns:a16="http://schemas.microsoft.com/office/drawing/2014/main" val="2992780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55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657" y="115474"/>
            <a:ext cx="11582400" cy="49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Вирус </a:t>
            </a:r>
            <a:r>
              <a:rPr lang="ru-RU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Сендай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активирует реакции врожденного и приобретенного иммунитета и вызывает перекрестную активацию клеточного иммунного ответа.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 препятствует развитию </a:t>
            </a:r>
            <a:r>
              <a:rPr lang="ru-RU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лимфопении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повышает число и активность натуральных киллеров и Т-лимфоцитов, предотвращает развитие «истощения» иммунной системы (существенно снижает число Т-лимфоцитов с маркерами истощения –тормозными 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–рецепторами).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Перекрестная активация клеточного </a:t>
            </a:r>
            <a:r>
              <a:rPr lang="ru-RU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иммуного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ответа, под воздействием  интерферирующего с </a:t>
            </a:r>
            <a:r>
              <a:rPr lang="ru-RU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коронавирусом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вируса </a:t>
            </a:r>
            <a:r>
              <a:rPr lang="ru-RU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Сендай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развитие защитного  синдрома «</a:t>
            </a: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тренированного иммунитета»,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свидетельствует о перспективности применения «лечебного» вируса </a:t>
            </a:r>
            <a:r>
              <a:rPr lang="ru-RU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Сендай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профилактики  и </a:t>
            </a: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лечения и реабилитации после 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665" y="4622800"/>
            <a:ext cx="2460392" cy="1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23014"/>
            <a:ext cx="12376298" cy="7581014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Коронавирус</a:t>
            </a:r>
            <a:r>
              <a:rPr lang="ru-RU" sz="2400" dirty="0" smtClean="0"/>
              <a:t> вызывает  </a:t>
            </a:r>
            <a:r>
              <a:rPr lang="ru-RU" sz="2400" b="1" dirty="0"/>
              <a:t>синдром системного воспалительного иммунного ответа</a:t>
            </a:r>
            <a:r>
              <a:rPr lang="ru-RU" sz="2400" dirty="0"/>
              <a:t>, т.н. “</a:t>
            </a:r>
            <a:r>
              <a:rPr lang="ru-RU" sz="2400" dirty="0" err="1" smtClean="0"/>
              <a:t>цитокиновую</a:t>
            </a:r>
            <a:r>
              <a:rPr lang="ru-RU" sz="2400" dirty="0" smtClean="0"/>
              <a:t> бурю”. </a:t>
            </a:r>
            <a:r>
              <a:rPr lang="ru-RU" sz="2400" b="1" dirty="0"/>
              <a:t>Компенсаторный </a:t>
            </a:r>
            <a:r>
              <a:rPr lang="ru-RU" sz="2400" b="1" dirty="0" smtClean="0"/>
              <a:t>противовоспалительный </a:t>
            </a:r>
            <a:r>
              <a:rPr lang="ru-RU" sz="2400" b="1" dirty="0"/>
              <a:t>синдром </a:t>
            </a:r>
            <a:r>
              <a:rPr lang="ru-RU" sz="2400" dirty="0"/>
              <a:t>вначале  является  защитным, но при  увеличении  продолжительности и амплитуды эти реакции становятся патологическими и вызывают “паралич” иммунной системы и развитие вторичных инфекций.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Сперва </a:t>
            </a:r>
            <a:r>
              <a:rPr lang="ru-RU" sz="2400" u="sng" dirty="0"/>
              <a:t>«</a:t>
            </a:r>
            <a:r>
              <a:rPr lang="ru-RU" sz="2400" b="1" u="sng" dirty="0"/>
              <a:t>окислительный стресс</a:t>
            </a:r>
            <a:r>
              <a:rPr lang="ru-RU" sz="2400" b="1" dirty="0"/>
              <a:t>»</a:t>
            </a:r>
            <a:r>
              <a:rPr lang="ru-RU" sz="2400" dirty="0"/>
              <a:t> вызывает окислительное поражение клеток токсическими активными формами кислорода, </a:t>
            </a:r>
            <a:r>
              <a:rPr lang="ru-RU" sz="2400" dirty="0" smtClean="0"/>
              <a:t>затем, </a:t>
            </a:r>
            <a:r>
              <a:rPr lang="ru-RU" sz="2400" dirty="0"/>
              <a:t>наоборот, развивается </a:t>
            </a:r>
            <a:r>
              <a:rPr lang="ru-RU" sz="2400" b="1" u="sng" dirty="0"/>
              <a:t>«восстановительный стресс»</a:t>
            </a:r>
            <a:r>
              <a:rPr lang="ru-RU" sz="2400" u="sng" dirty="0"/>
              <a:t>, </a:t>
            </a:r>
            <a:r>
              <a:rPr lang="ru-RU" sz="2400" dirty="0"/>
              <a:t>когда клетки работают как «</a:t>
            </a:r>
            <a:r>
              <a:rPr lang="ru-RU" sz="2400" b="1" dirty="0"/>
              <a:t>печь без тяги</a:t>
            </a:r>
            <a:r>
              <a:rPr lang="ru-RU" sz="2400" dirty="0"/>
              <a:t>» из-за   дефицита кислорода, вызванного поражением легких.  </a:t>
            </a:r>
            <a:r>
              <a:rPr lang="ru-RU" sz="2400" dirty="0" smtClean="0"/>
              <a:t> Это </a:t>
            </a:r>
            <a:r>
              <a:rPr lang="ru-RU" sz="2400" dirty="0"/>
              <a:t>способствует накоплению  в клетках </a:t>
            </a:r>
            <a:r>
              <a:rPr lang="ru-RU" sz="2400" b="1" dirty="0"/>
              <a:t>недоокисленных продуктов – </a:t>
            </a:r>
            <a:r>
              <a:rPr lang="ru-RU" sz="2400" b="1" dirty="0" smtClean="0"/>
              <a:t>восстановительных </a:t>
            </a:r>
            <a:r>
              <a:rPr lang="ru-RU" sz="2400" b="1" dirty="0"/>
              <a:t>эквивалентов </a:t>
            </a:r>
            <a:r>
              <a:rPr lang="ru-RU" sz="2400" b="1" dirty="0" smtClean="0"/>
              <a:t> (например  </a:t>
            </a:r>
            <a:r>
              <a:rPr lang="ru-RU" sz="2400" b="1" dirty="0" err="1" smtClean="0"/>
              <a:t>лактата</a:t>
            </a:r>
            <a:r>
              <a:rPr lang="ru-RU" sz="2400" b="1" dirty="0" smtClean="0"/>
              <a:t>)</a:t>
            </a:r>
            <a:br>
              <a:rPr lang="ru-RU" sz="2400" b="1" dirty="0" smtClean="0"/>
            </a:br>
            <a:r>
              <a:rPr lang="ru-RU" sz="2400" b="1" dirty="0" smtClean="0"/>
              <a:t>«Восстановительный стресс» вызывает  «восстановительную денатурации</a:t>
            </a:r>
            <a:r>
              <a:rPr lang="ru-RU" sz="2400" dirty="0" smtClean="0"/>
              <a:t>» </a:t>
            </a:r>
            <a:r>
              <a:rPr lang="ru-RU" sz="2400" dirty="0"/>
              <a:t>белков, накопление их токсических </a:t>
            </a:r>
            <a:r>
              <a:rPr lang="ru-RU" sz="2400" dirty="0" smtClean="0"/>
              <a:t>агрегатов, которые являются основой развития</a:t>
            </a:r>
            <a:r>
              <a:rPr lang="ru-RU" sz="2400" b="1" dirty="0" smtClean="0"/>
              <a:t> фиброза </a:t>
            </a:r>
            <a:r>
              <a:rPr lang="ru-RU" sz="2400" b="1" dirty="0"/>
              <a:t>легких,  </a:t>
            </a:r>
            <a:r>
              <a:rPr lang="ru-RU" sz="2400" b="1" dirty="0" err="1" smtClean="0"/>
              <a:t>гипометаболических</a:t>
            </a:r>
            <a:r>
              <a:rPr lang="ru-RU" sz="2400" b="1" dirty="0" smtClean="0"/>
              <a:t> синдромов </a:t>
            </a:r>
            <a:r>
              <a:rPr lang="ru-RU" sz="2400" b="1" dirty="0" err="1" smtClean="0"/>
              <a:t>постковидной</a:t>
            </a:r>
            <a:r>
              <a:rPr lang="ru-RU" sz="2400" b="1" dirty="0" smtClean="0"/>
              <a:t> усталости,  депрессии ,  иммунного истощения. </a:t>
            </a:r>
            <a:br>
              <a:rPr lang="ru-RU" sz="2400" b="1" dirty="0" smtClean="0"/>
            </a:br>
            <a:r>
              <a:rPr lang="ru-RU" sz="2400" b="1" dirty="0" smtClean="0"/>
              <a:t>! </a:t>
            </a:r>
            <a:r>
              <a:rPr lang="ru-RU" sz="2400" b="1" i="1" u="sng" dirty="0" smtClean="0"/>
              <a:t>Каскадный </a:t>
            </a:r>
            <a:r>
              <a:rPr lang="ru-RU" sz="2400" b="1" i="1" u="sng" dirty="0" err="1" smtClean="0"/>
              <a:t>плазмаферез</a:t>
            </a:r>
            <a:r>
              <a:rPr lang="ru-RU" sz="2400" b="1" i="1" u="sng" dirty="0" smtClean="0"/>
              <a:t> (</a:t>
            </a:r>
            <a:r>
              <a:rPr lang="ru-RU" sz="2400" b="1" i="1" u="sng" dirty="0" err="1" smtClean="0"/>
              <a:t>реаферез</a:t>
            </a:r>
            <a:r>
              <a:rPr lang="ru-RU" sz="2400" b="1" i="1" u="sng" dirty="0" smtClean="0"/>
              <a:t>)- удаление токсических агрегатов белков</a:t>
            </a:r>
            <a:endParaRPr lang="ru-RU" sz="2500" i="1" u="sng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760" y="2009553"/>
            <a:ext cx="5273040" cy="178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527" y="4710224"/>
            <a:ext cx="2371402" cy="2009553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-265815"/>
            <a:ext cx="11823405" cy="7378996"/>
          </a:xfrm>
        </p:spPr>
        <p:txBody>
          <a:bodyPr>
            <a:normAutofit fontScale="90000"/>
          </a:bodyPr>
          <a:lstStyle/>
          <a:p>
            <a:r>
              <a:rPr lang="ru-RU" sz="2700" dirty="0" err="1" smtClean="0"/>
              <a:t>Коронавирус</a:t>
            </a:r>
            <a:r>
              <a:rPr lang="ru-RU" sz="2700" dirty="0" smtClean="0"/>
              <a:t> вызывает развитие синдрома гипоксического (восстановительного) </a:t>
            </a:r>
            <a:r>
              <a:rPr lang="ru-RU" sz="2700" dirty="0" err="1" smtClean="0"/>
              <a:t>гипоме-таболизма.Результаты</a:t>
            </a:r>
            <a:r>
              <a:rPr lang="ru-RU" sz="2700" dirty="0" smtClean="0"/>
              <a:t>  </a:t>
            </a:r>
            <a:r>
              <a:rPr lang="ru-RU" sz="2700" dirty="0"/>
              <a:t>ПЭТ и ЯМР-спектроскопии </a:t>
            </a:r>
            <a:r>
              <a:rPr lang="ru-RU" sz="2700" dirty="0" smtClean="0"/>
              <a:t> </a:t>
            </a:r>
            <a:r>
              <a:rPr lang="ru-RU" sz="2700" dirty="0"/>
              <a:t>свидетельствуют </a:t>
            </a:r>
            <a:r>
              <a:rPr lang="ru-RU" sz="2700" dirty="0" smtClean="0"/>
              <a:t>о </a:t>
            </a:r>
            <a:r>
              <a:rPr lang="ru-RU" sz="2700" dirty="0" err="1" smtClean="0"/>
              <a:t>гипометаболизме</a:t>
            </a:r>
            <a:r>
              <a:rPr lang="ru-RU" sz="2700" dirty="0" smtClean="0"/>
              <a:t> </a:t>
            </a:r>
            <a:r>
              <a:rPr lang="ru-RU" sz="2700" dirty="0"/>
              <a:t>глюкозы,  повышении </a:t>
            </a:r>
            <a:r>
              <a:rPr lang="ru-RU" sz="2700" dirty="0" smtClean="0"/>
              <a:t> </a:t>
            </a:r>
            <a:r>
              <a:rPr lang="ru-RU" sz="2700" dirty="0" err="1"/>
              <a:t>лактата</a:t>
            </a:r>
            <a:r>
              <a:rPr lang="ru-RU" sz="2700" dirty="0"/>
              <a:t>, снижении холина, </a:t>
            </a:r>
            <a:r>
              <a:rPr lang="ru-RU" sz="2700" dirty="0" err="1"/>
              <a:t>креатинфосфата</a:t>
            </a:r>
            <a:r>
              <a:rPr lang="ru-RU" sz="2700" dirty="0"/>
              <a:t>  в клетках головного мозга после </a:t>
            </a:r>
            <a:r>
              <a:rPr lang="ru-RU" sz="2700" dirty="0" smtClean="0"/>
              <a:t> </a:t>
            </a:r>
            <a:r>
              <a:rPr lang="ru-RU" sz="2700" dirty="0" err="1"/>
              <a:t>коронавирусной</a:t>
            </a:r>
            <a:r>
              <a:rPr lang="ru-RU" sz="2700" dirty="0"/>
              <a:t> </a:t>
            </a:r>
            <a:r>
              <a:rPr lang="ru-RU" sz="2700" dirty="0" smtClean="0"/>
              <a:t>инфекции. </a:t>
            </a:r>
            <a:r>
              <a:rPr lang="ru-RU" sz="2700" dirty="0" err="1" smtClean="0"/>
              <a:t>Гипометаболическое</a:t>
            </a:r>
            <a:r>
              <a:rPr lang="ru-RU" sz="2700" dirty="0" smtClean="0"/>
              <a:t> </a:t>
            </a:r>
            <a:r>
              <a:rPr lang="ru-RU" sz="2700" dirty="0"/>
              <a:t>состояние определяет развитие </a:t>
            </a:r>
            <a:r>
              <a:rPr lang="ru-RU" sz="2700" dirty="0" err="1"/>
              <a:t>постковидной</a:t>
            </a:r>
            <a:r>
              <a:rPr lang="ru-RU" sz="2700" dirty="0"/>
              <a:t>  энцефалопатии, депрессии, астении (синдрома хронической усталости) и иммунного истощения</a:t>
            </a:r>
            <a:r>
              <a:rPr lang="ru-RU" sz="2700" dirty="0" smtClean="0"/>
              <a:t>. Значительно </a:t>
            </a:r>
            <a:r>
              <a:rPr lang="ru-RU" sz="2700" dirty="0"/>
              <a:t>снижается  </a:t>
            </a:r>
            <a:r>
              <a:rPr lang="ru-RU" sz="2700" dirty="0" smtClean="0"/>
              <a:t>количество   </a:t>
            </a:r>
            <a:r>
              <a:rPr lang="ru-RU" sz="2700" dirty="0"/>
              <a:t>Т-лимфоцитов- «киллеров», </a:t>
            </a:r>
            <a:r>
              <a:rPr lang="ru-RU" sz="2700" dirty="0" smtClean="0"/>
              <a:t> число лимфоцитов с  маркерами истощения </a:t>
            </a:r>
            <a:r>
              <a:rPr lang="ru-RU" sz="2700" b="1" i="1" u="sng" dirty="0"/>
              <a:t>«</a:t>
            </a:r>
            <a:r>
              <a:rPr lang="ru-RU" sz="2700" b="1" i="1" u="sng" dirty="0" smtClean="0"/>
              <a:t>тормозными» </a:t>
            </a:r>
            <a:r>
              <a:rPr lang="en-US" sz="2700" b="1" i="1" u="sng" dirty="0" smtClean="0"/>
              <a:t>PD-1</a:t>
            </a:r>
            <a:r>
              <a:rPr lang="ru-RU" sz="2700" b="1" i="1" u="sng" dirty="0" smtClean="0"/>
              <a:t> и </a:t>
            </a:r>
            <a:r>
              <a:rPr lang="en-US" sz="2700" b="1" i="1" u="sng" dirty="0" smtClean="0"/>
              <a:t>Tim-3 </a:t>
            </a:r>
            <a:r>
              <a:rPr lang="ru-RU" sz="2700" b="1" i="1" u="sng" dirty="0" smtClean="0"/>
              <a:t>рецепторами</a:t>
            </a:r>
            <a:r>
              <a:rPr lang="ru-RU" sz="2700" dirty="0" smtClean="0"/>
              <a:t>, резко повышается уровень  </a:t>
            </a:r>
            <a:r>
              <a:rPr lang="ru-RU" sz="2700" i="1" u="sng" dirty="0" err="1"/>
              <a:t>лактата</a:t>
            </a:r>
            <a:r>
              <a:rPr lang="ru-RU" sz="2700" dirty="0"/>
              <a:t> </a:t>
            </a:r>
            <a:r>
              <a:rPr lang="ru-RU" sz="2700" dirty="0" smtClean="0"/>
              <a:t> в этих клетках.                                     </a:t>
            </a:r>
            <a:r>
              <a:rPr lang="ru-RU" sz="2700" dirty="0"/>
              <a:t>Это способствует </a:t>
            </a:r>
            <a:r>
              <a:rPr lang="ru-RU" sz="2700" dirty="0" err="1" smtClean="0"/>
              <a:t>персистированию</a:t>
            </a:r>
            <a:r>
              <a:rPr lang="ru-RU" sz="2700" dirty="0" smtClean="0"/>
              <a:t> </a:t>
            </a:r>
            <a:r>
              <a:rPr lang="ru-RU" sz="2700" dirty="0" err="1"/>
              <a:t>коронавирусной</a:t>
            </a:r>
            <a:r>
              <a:rPr lang="ru-RU" sz="2700" dirty="0"/>
              <a:t> инфекции и  развитию вторичных инфекций</a:t>
            </a:r>
            <a:r>
              <a:rPr lang="ru-RU" sz="2700" dirty="0" smtClean="0"/>
              <a:t>.</a:t>
            </a:r>
            <a:br>
              <a:rPr lang="ru-RU" sz="2700" dirty="0" smtClean="0"/>
            </a:br>
            <a:r>
              <a:rPr lang="ru-RU" sz="2800" dirty="0"/>
              <a:t>Активация защитных и блокада патологических реакций клеточного стресса способствует восстановлению нормальной структуры денатурированных белков (белового гомеостазиса- </a:t>
            </a:r>
            <a:r>
              <a:rPr lang="ru-RU" sz="2800" dirty="0" err="1"/>
              <a:t>протеостазиса</a:t>
            </a:r>
            <a:r>
              <a:rPr lang="ru-RU" sz="2800" dirty="0"/>
              <a:t>) и препятствует  накоплению в клетках их токсических агрегатов, </a:t>
            </a:r>
            <a:r>
              <a:rPr lang="ru-RU" sz="2800" dirty="0" smtClean="0"/>
              <a:t>предотвращает </a:t>
            </a:r>
            <a:r>
              <a:rPr lang="ru-RU" sz="2800" dirty="0" err="1" smtClean="0"/>
              <a:t>азвитие</a:t>
            </a:r>
            <a:r>
              <a:rPr lang="ru-RU" sz="2800" b="1" dirty="0" smtClean="0"/>
              <a:t> </a:t>
            </a:r>
            <a:r>
              <a:rPr lang="ru-RU" sz="2800" b="1" dirty="0"/>
              <a:t>пневмофиброза,  </a:t>
            </a:r>
            <a:r>
              <a:rPr lang="ru-RU" sz="2800" b="1" dirty="0" err="1"/>
              <a:t>постковидной</a:t>
            </a:r>
            <a:r>
              <a:rPr lang="ru-RU" sz="2800" b="1" dirty="0"/>
              <a:t> </a:t>
            </a:r>
            <a:r>
              <a:rPr lang="ru-RU" sz="2800" b="1" dirty="0" smtClean="0"/>
              <a:t>слабости и </a:t>
            </a:r>
            <a:r>
              <a:rPr lang="ru-RU" sz="2800" b="1" dirty="0"/>
              <a:t>иммунного </a:t>
            </a:r>
            <a:r>
              <a:rPr lang="ru-RU" sz="2800" b="1" dirty="0" smtClean="0"/>
              <a:t>истощения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Как выбраться из этой гипоксической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err="1" smtClean="0"/>
              <a:t>гипервосстановленной</a:t>
            </a:r>
            <a:r>
              <a:rPr lang="ru-RU" sz="2800" dirty="0" smtClean="0"/>
              <a:t> трясины?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902" y="4710223"/>
            <a:ext cx="2069559" cy="20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0241"/>
            <a:ext cx="12679680" cy="74640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lang="ru-RU" sz="2600" b="1" dirty="0" smtClean="0"/>
              <a:t>Для блокады синдрома </a:t>
            </a:r>
            <a:r>
              <a:rPr lang="ru-RU" sz="2600" b="1" dirty="0" err="1" smtClean="0"/>
              <a:t>гипоксическго</a:t>
            </a:r>
            <a:r>
              <a:rPr lang="ru-RU" sz="2600" b="1" dirty="0" smtClean="0"/>
              <a:t> (восстановительного) </a:t>
            </a:r>
            <a:r>
              <a:rPr lang="ru-RU" sz="2600" b="1" dirty="0" err="1" smtClean="0"/>
              <a:t>гипометаболизма</a:t>
            </a:r>
            <a:r>
              <a:rPr lang="ru-RU" sz="2600" b="1" dirty="0" smtClean="0"/>
              <a:t> используют:</a:t>
            </a:r>
            <a:br>
              <a:rPr lang="ru-RU" sz="2600" b="1" dirty="0" smtClean="0"/>
            </a:br>
            <a:r>
              <a:rPr lang="ru-RU" sz="2500" b="1" dirty="0" err="1" smtClean="0"/>
              <a:t>Антиредуктанты</a:t>
            </a:r>
            <a:r>
              <a:rPr lang="ru-RU" sz="2500" dirty="0" smtClean="0"/>
              <a:t> (акцепторы электронов)- нейтрализуют   избыток восстановительных эквивалентов и  защищают клетки от </a:t>
            </a:r>
            <a:r>
              <a:rPr lang="ru-RU" sz="2500" b="1" dirty="0" smtClean="0"/>
              <a:t>восстановительного стресса</a:t>
            </a:r>
            <a:r>
              <a:rPr lang="ru-RU" sz="2500" dirty="0" smtClean="0"/>
              <a:t> при </a:t>
            </a:r>
            <a:r>
              <a:rPr lang="en-US" sz="2500" dirty="0" smtClean="0"/>
              <a:t>COVID</a:t>
            </a:r>
            <a:r>
              <a:rPr lang="ru-RU" sz="2500" dirty="0" smtClean="0"/>
              <a:t>-19.</a:t>
            </a:r>
            <a:br>
              <a:rPr lang="ru-RU" sz="2500" dirty="0" smtClean="0"/>
            </a:br>
            <a:r>
              <a:rPr lang="ru-RU" sz="2500" dirty="0" smtClean="0"/>
              <a:t>Это: </a:t>
            </a:r>
            <a:r>
              <a:rPr lang="ru-RU" sz="2500" b="1" dirty="0" smtClean="0"/>
              <a:t>донаторы </a:t>
            </a:r>
            <a:r>
              <a:rPr lang="ru-RU" sz="2500" b="1" dirty="0" err="1" smtClean="0"/>
              <a:t>метильных</a:t>
            </a:r>
            <a:r>
              <a:rPr lang="ru-RU" sz="2500" b="1" dirty="0" smtClean="0"/>
              <a:t> групп </a:t>
            </a:r>
            <a:r>
              <a:rPr lang="ru-RU" sz="2500" dirty="0" smtClean="0"/>
              <a:t>(</a:t>
            </a:r>
            <a:r>
              <a:rPr lang="ru-RU" sz="2500" dirty="0" err="1" smtClean="0"/>
              <a:t>Гептрал</a:t>
            </a:r>
            <a:r>
              <a:rPr lang="ru-RU" sz="2500" dirty="0" smtClean="0"/>
              <a:t>), </a:t>
            </a:r>
            <a:r>
              <a:rPr lang="ru-RU" sz="2500" dirty="0" err="1" smtClean="0"/>
              <a:t>произодные</a:t>
            </a:r>
            <a:r>
              <a:rPr lang="ru-RU" sz="2500" dirty="0" smtClean="0"/>
              <a:t> холина (</a:t>
            </a:r>
            <a:r>
              <a:rPr lang="ru-RU" sz="2500" dirty="0" err="1" smtClean="0"/>
              <a:t>глиатилин</a:t>
            </a:r>
            <a:r>
              <a:rPr lang="ru-RU" sz="2500" dirty="0" smtClean="0"/>
              <a:t>, </a:t>
            </a:r>
            <a:r>
              <a:rPr lang="ru-RU" sz="2500" dirty="0" err="1" smtClean="0"/>
              <a:t>церепро</a:t>
            </a:r>
            <a:r>
              <a:rPr lang="ru-RU" sz="2500" dirty="0" smtClean="0"/>
              <a:t>), </a:t>
            </a:r>
            <a:r>
              <a:rPr lang="ru-RU" sz="2500" dirty="0" err="1" smtClean="0"/>
              <a:t>полигидроксихиноны</a:t>
            </a:r>
            <a:r>
              <a:rPr lang="ru-RU" sz="2500" dirty="0" smtClean="0"/>
              <a:t> (</a:t>
            </a:r>
            <a:r>
              <a:rPr lang="ru-RU" sz="2500" b="1" dirty="0" err="1" smtClean="0"/>
              <a:t>гипоксен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гистохром</a:t>
            </a:r>
            <a:r>
              <a:rPr lang="ru-RU" sz="2500" dirty="0" smtClean="0"/>
              <a:t>),  окисленный </a:t>
            </a:r>
            <a:r>
              <a:rPr lang="ru-RU" sz="2500" dirty="0" err="1" smtClean="0"/>
              <a:t>глутатион</a:t>
            </a:r>
            <a:r>
              <a:rPr lang="ru-RU" sz="2500" dirty="0" smtClean="0"/>
              <a:t> ( </a:t>
            </a:r>
            <a:r>
              <a:rPr lang="ru-RU" sz="2500" b="1" dirty="0" err="1" smtClean="0"/>
              <a:t>моликсан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глутоксим</a:t>
            </a:r>
            <a:r>
              <a:rPr lang="ru-RU" sz="2500" dirty="0" smtClean="0"/>
              <a:t>)</a:t>
            </a:r>
            <a:br>
              <a:rPr lang="ru-RU" sz="2500" dirty="0" smtClean="0"/>
            </a:br>
            <a:r>
              <a:rPr lang="ru-RU" sz="2500" dirty="0" smtClean="0"/>
              <a:t> </a:t>
            </a:r>
            <a:r>
              <a:rPr lang="en-US" sz="2500" dirty="0" smtClean="0"/>
              <a:t>L-</a:t>
            </a:r>
            <a:r>
              <a:rPr lang="ru-RU" sz="2500" dirty="0" smtClean="0"/>
              <a:t>карнитин, </a:t>
            </a:r>
            <a:r>
              <a:rPr lang="ru-RU" sz="2500" dirty="0" err="1" smtClean="0"/>
              <a:t>фумарат,карнозин,ксантогумол</a:t>
            </a:r>
            <a:r>
              <a:rPr lang="ru-RU" sz="2500" dirty="0" smtClean="0"/>
              <a:t> (</a:t>
            </a:r>
            <a:r>
              <a:rPr lang="ru-RU" sz="2500" dirty="0" err="1" smtClean="0"/>
              <a:t>наноэмульсия</a:t>
            </a:r>
            <a:r>
              <a:rPr lang="ru-RU" sz="2500" dirty="0" smtClean="0"/>
              <a:t> из масляного экстракта хмеля)</a:t>
            </a:r>
            <a:br>
              <a:rPr lang="ru-RU" sz="2500" dirty="0" smtClean="0"/>
            </a:br>
            <a:r>
              <a:rPr lang="ru-RU" sz="2500" dirty="0" smtClean="0"/>
              <a:t>- защитные белки клеточного стресса- БТШ70, их индукторы-донаторы </a:t>
            </a:r>
            <a:r>
              <a:rPr lang="en-US" sz="2500" dirty="0" smtClean="0"/>
              <a:t>H</a:t>
            </a:r>
            <a:r>
              <a:rPr lang="ru-RU" sz="2500" baseline="-25000" dirty="0" smtClean="0"/>
              <a:t>2</a:t>
            </a:r>
            <a:r>
              <a:rPr lang="en-US" sz="2500" dirty="0" smtClean="0"/>
              <a:t>S</a:t>
            </a:r>
            <a:r>
              <a:rPr lang="ru-RU" sz="2500" dirty="0" smtClean="0"/>
              <a:t> (тиосульфат натрия</a:t>
            </a:r>
            <a:r>
              <a:rPr lang="en-US" sz="2500" dirty="0" smtClean="0"/>
              <a:t>)</a:t>
            </a:r>
            <a:r>
              <a:rPr lang="ru-RU" sz="2500" dirty="0" smtClean="0"/>
              <a:t/>
            </a:r>
            <a:br>
              <a:rPr lang="ru-RU" sz="2500" dirty="0" smtClean="0"/>
            </a:br>
            <a:r>
              <a:rPr lang="ru-RU" sz="2500" dirty="0" smtClean="0"/>
              <a:t>-малая интерферирующая РНК  (</a:t>
            </a:r>
            <a:r>
              <a:rPr lang="en-US" sz="2500" dirty="0" smtClean="0"/>
              <a:t>MIR-210</a:t>
            </a:r>
            <a:r>
              <a:rPr lang="ru-RU" sz="2500" dirty="0" smtClean="0"/>
              <a:t>)</a:t>
            </a:r>
            <a:r>
              <a:rPr lang="en-US" sz="2500" dirty="0" smtClean="0"/>
              <a:t> </a:t>
            </a:r>
            <a:r>
              <a:rPr lang="ru-RU" sz="2500" dirty="0" smtClean="0"/>
              <a:t>повышает устойчивость к гипоксии</a:t>
            </a:r>
            <a:br>
              <a:rPr lang="ru-RU" sz="2500" dirty="0" smtClean="0"/>
            </a:br>
            <a:r>
              <a:rPr lang="ru-RU" sz="2500" dirty="0" smtClean="0"/>
              <a:t>-  повышение эффективности доставки кислорода в клетки за счет улучшения связывания гемоглобина с кислородом ( донаторы </a:t>
            </a:r>
            <a:r>
              <a:rPr lang="en-US" sz="2500" i="1" dirty="0" smtClean="0"/>
              <a:t>H</a:t>
            </a:r>
            <a:r>
              <a:rPr lang="ru-RU" sz="2500" i="1" baseline="-25000" dirty="0" smtClean="0"/>
              <a:t>2</a:t>
            </a:r>
            <a:r>
              <a:rPr lang="en-US" sz="2500" i="1" dirty="0" smtClean="0"/>
              <a:t>S</a:t>
            </a:r>
            <a:r>
              <a:rPr lang="ru-RU" sz="2500" i="1" dirty="0" smtClean="0"/>
              <a:t>,</a:t>
            </a:r>
            <a:r>
              <a:rPr lang="en-US" sz="2500" i="1" dirty="0" smtClean="0"/>
              <a:t> NO, </a:t>
            </a:r>
            <a:r>
              <a:rPr lang="ru-RU" sz="2500" i="1" dirty="0" err="1" smtClean="0"/>
              <a:t>гидроксиметилфурфурол</a:t>
            </a:r>
            <a:r>
              <a:rPr lang="ru-RU" sz="2500" i="1" dirty="0" smtClean="0"/>
              <a:t>, ГБО)</a:t>
            </a:r>
            <a:br>
              <a:rPr lang="ru-RU" sz="2500" i="1" dirty="0" smtClean="0"/>
            </a:br>
            <a:r>
              <a:rPr lang="ru-RU" sz="2500" i="1" dirty="0" smtClean="0"/>
              <a:t>- блокаторы </a:t>
            </a:r>
            <a:r>
              <a:rPr lang="ru-RU" sz="2500" i="1" dirty="0" err="1" smtClean="0"/>
              <a:t>лактата</a:t>
            </a:r>
            <a:r>
              <a:rPr lang="ru-RU" sz="2500" i="1" dirty="0" smtClean="0"/>
              <a:t>: бета-адреноблокаторы</a:t>
            </a:r>
            <a:r>
              <a:rPr lang="ru-RU" sz="2500" b="1" dirty="0" smtClean="0"/>
              <a:t> , </a:t>
            </a:r>
            <a:r>
              <a:rPr lang="ru-RU" sz="2500" dirty="0" err="1" smtClean="0"/>
              <a:t>диклофенак</a:t>
            </a:r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lang="ru-RU" sz="2500" b="1" dirty="0" smtClean="0"/>
              <a:t>-</a:t>
            </a:r>
            <a:r>
              <a:rPr lang="ru-RU" sz="2500" dirty="0" smtClean="0"/>
              <a:t>  ингаляции и в/в введение блокаторов  </a:t>
            </a:r>
            <a:r>
              <a:rPr lang="en-US" sz="2500" i="1" u="sng" dirty="0" smtClean="0"/>
              <a:t>PD-1</a:t>
            </a:r>
            <a:r>
              <a:rPr lang="en-US" sz="2500" u="sng" dirty="0" smtClean="0"/>
              <a:t> </a:t>
            </a:r>
            <a:r>
              <a:rPr lang="ru-RU" sz="2500" u="sng" dirty="0" smtClean="0"/>
              <a:t>«тормозных» рецепторов лимфоцитов – </a:t>
            </a:r>
            <a:r>
              <a:rPr lang="ru-RU" sz="2500" i="1" u="sng" dirty="0" err="1" smtClean="0"/>
              <a:t>Ниволюмаб</a:t>
            </a:r>
            <a:r>
              <a:rPr lang="ru-RU" sz="2500" i="1" u="sng" dirty="0" smtClean="0"/>
              <a:t>, </a:t>
            </a:r>
            <a:r>
              <a:rPr lang="ru-RU" sz="2500" i="1" u="sng" dirty="0" err="1" smtClean="0"/>
              <a:t>Кейтруда</a:t>
            </a:r>
            <a:r>
              <a:rPr lang="ru-RU" sz="2500" i="1" u="sng" dirty="0" smtClean="0"/>
              <a:t> </a:t>
            </a:r>
            <a:br>
              <a:rPr lang="ru-RU" sz="2500" i="1" u="sng" dirty="0" smtClean="0"/>
            </a:br>
            <a:r>
              <a:rPr lang="ru-RU" sz="2500" i="1" u="sng" dirty="0" smtClean="0"/>
              <a:t/>
            </a:r>
            <a:br>
              <a:rPr lang="ru-RU" sz="2500" i="1" u="sng" dirty="0" smtClean="0"/>
            </a:br>
            <a:r>
              <a:rPr lang="ru-RU" sz="2400" dirty="0" smtClean="0"/>
              <a:t> </a:t>
            </a:r>
            <a:r>
              <a:rPr lang="en-US" sz="2400" dirty="0" smtClean="0"/>
              <a:t>-</a:t>
            </a:r>
            <a:r>
              <a:rPr lang="ru-RU" sz="2500" dirty="0" smtClean="0"/>
              <a:t/>
            </a:r>
            <a:br>
              <a:rPr lang="ru-RU" sz="2500" dirty="0" smtClean="0"/>
            </a:br>
            <a:r>
              <a:rPr lang="ru-RU" sz="2500" dirty="0" smtClean="0"/>
              <a:t> </a:t>
            </a:r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56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8356"/>
            <a:ext cx="12056165" cy="6748669"/>
          </a:xfrm>
        </p:spPr>
        <p:txBody>
          <a:bodyPr>
            <a:noAutofit/>
          </a:bodyPr>
          <a:lstStyle/>
          <a:p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lang="en-US" sz="2500" b="1" dirty="0" smtClean="0"/>
              <a:t/>
            </a:r>
            <a:br>
              <a:rPr lang="en-US" sz="2500" b="1" dirty="0" smtClean="0"/>
            </a:br>
            <a:r>
              <a:rPr lang="en-US" sz="2500" b="1" dirty="0"/>
              <a:t/>
            </a:r>
            <a:br>
              <a:rPr lang="en-US" sz="2500" b="1" dirty="0"/>
            </a:br>
            <a:r>
              <a:rPr lang="en-US" sz="2500" b="1" dirty="0" smtClean="0"/>
              <a:t/>
            </a:r>
            <a:br>
              <a:rPr lang="en-US" sz="2500" b="1" dirty="0" smtClean="0"/>
            </a:br>
            <a:r>
              <a:rPr lang="ru-RU" sz="2500" dirty="0" smtClean="0"/>
              <a:t>. </a:t>
            </a:r>
            <a:endParaRPr lang="ru-RU" sz="2600" dirty="0"/>
          </a:p>
        </p:txBody>
      </p:sp>
      <p:pic>
        <p:nvPicPr>
          <p:cNvPr id="4" name="Picture 2" descr="https://assets.kompasiana.com/items/album/2020/03/23/untitled-5e78820b7a6e637dc1621a33.png?t=o&amp;v=7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40" y="609600"/>
            <a:ext cx="5317688" cy="58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127" y="142240"/>
            <a:ext cx="6393037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18"/>
            <a:ext cx="9144000" cy="1656184"/>
          </a:xfrm>
        </p:spPr>
        <p:txBody>
          <a:bodyPr>
            <a:noAutofit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БТШ70 на экспрессию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PD-1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рецепторов 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CD8+ Т-лимфоцитов при гриппозной пневмонии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токсическом отеке легких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мышей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5920533" y="1556792"/>
          <a:ext cx="4669191" cy="5632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/>
          </p:nvPr>
        </p:nvGraphicFramePr>
        <p:xfrm>
          <a:off x="1525588" y="1772816"/>
          <a:ext cx="4606156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23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5553</TotalTime>
  <Words>2429</Words>
  <Application>Microsoft Office PowerPoint</Application>
  <PresentationFormat>Широкоэкранный</PresentationFormat>
  <Paragraphs>423</Paragraphs>
  <Slides>44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Тема Office</vt:lpstr>
      <vt:lpstr>Acrobat Document</vt:lpstr>
      <vt:lpstr>ИННОВАЦИОННЫЕ ТЕХНОЛОГИИ В ПРОФИЛАКТИКЕ,  ЛЕЧЕНИИ И РЕАБИЛИТАЦИИ КОРОНАВИРУСНОЙ ИНФЕКЦИИ </vt:lpstr>
      <vt:lpstr>В настоящее время не существует супероружия, магической (серебряной) пули для победы над коронавирусом.  Стратегия разработки  средств защиты от COVID-19 основана на блокаде ключевых механизмов ее патогенеза- обуздании «всадников  коронавирусного апокалипсиса»  (P. Domingo et al, 2020).  Эта стратегия включает: 1. Поиск биомишеней: «слабого звена», «ахиллесовой пяты» коронавируов. Их поражение  блокирует патогенное действие вирусов, повышает их  уязвимость   и способствует  гибели этих биопатогенов.  Перспективные средства воздействия на биомишени: *противовирусные антитела: донорская плазма ( Ковид-глобулин), -*моноклональные антитела к коронавирусу : Regeneron (лечили Трампа), GlaxoSmithKline, Центр им. Гамалеи, *малые интерферирующие РНК :МИР-19(«антидот от коронавруса» ФМБА)           * интерфероны  и их индукторы                                                           * «лечебные» вирусы, интерферирующие с коронавирусами     *ингибиторы  протеаз : цистеиновой (PLpro), сериновой-(TMPRSS2 ) * использование термической нестабильности коронавирусов для их элиминации  </vt:lpstr>
      <vt:lpstr>                 ЗАЩИТА ОРГАНИЗМА-ХОЗЯИНА-ПАТОГЕНЕТИЧЕСКАЯ ТЕРАПИЯ 2. Подавление системного воспаления, механизмов развития «цитокиновой бури», поражений органов-мишеней активными формами кислорода (окислительный стресс ) Средства:  - нестероидные   противовоспалительные препараты, глюкокортикоиды  (дексаметазон, метилпреднизлолон).   - блокаторы  воспалительных цитокинов: рецептора ИЛ-1(анакинра) ;                                  ИЛ-2(базиликсимаб), ИЛ-6 (тозилицумаб), ФНО( хумира), карнозин - донатор  NО –нитроглицерин, ингаляции NO - донаторы сульфгидрильных групп: глутатион, ,ацетилцистеин, тиосульфат  натрия - антиоксиданты: мексидол,эбселен, каталаза, ресвератрол, ксантогумол  - цитопротекторы: мелатонин,милдронат, реамберин, цитофлавин   </vt:lpstr>
      <vt:lpstr>Коронавирусная инфекция- это системное воспаление, тяжесть течения которого определяют системные проявления патологического синдрома клеточного стресса.   Она характеризуется сменой фаз активации и торможения: первоначальная    сверхактивация иммунных реакций с развитием «цитокиновой бури» переходит   в    фазу  гипореактивности, гипометаболизма и иммунного истощения.</vt:lpstr>
      <vt:lpstr>Коронавирус вызывает  синдром системного воспалительного иммунного ответа, т.н. “цитокиновую бурю”. Компенсаторный противовоспалительный синдром вначале  является  защитным, но при  увеличении  продолжительности и амплитуды эти реакции становятся патологическими и вызывают “паралич” иммунной системы и развитие вторичных инфекций.        Сперва «окислительный стресс» вызывает окислительное поражение клеток токсическими активными формами кислорода, затем, наоборот, развивается «восстановительный стресс», когда клетки работают как «печь без тяги» из-за   дефицита кислорода, вызванного поражением легких.   Это способствует накоплению  в клетках недоокисленных продуктов – восстановительных эквивалентов  (например  лактата) «Восстановительный стресс» вызывает  «восстановительную денатурации» белков, накопление их токсических агрегатов, которые являются основой развития фиброза легких,  гипометаболических синдромов постковидной усталости,  депрессии ,  иммунного истощения.  ! Каскадный плазмаферез (реаферез)- удаление токсических агрегатов белков</vt:lpstr>
      <vt:lpstr>Коронавирус вызывает развитие синдрома гипоксического (восстановительного) гипоме-таболизма.Результаты  ПЭТ и ЯМР-спектроскопии  свидетельствуют о гипометаболизме глюкозы,  повышении  лактата, снижении холина, креатинфосфата  в клетках головного мозга после  коронавирусной инфекции. Гипометаболическое состояние определяет развитие постковидной  энцефалопатии, депрессии, астении (синдрома хронической усталости) и иммунного истощения. Значительно снижается  количество   Т-лимфоцитов- «киллеров»,  число лимфоцитов с  маркерами истощения «тормозными» PD-1 и Tim-3 рецепторами, резко повышается уровень  лактата  в этих клетках.                                     Это способствует персистированию коронавирусной инфекции и  развитию вторичных инфекций. Активация защитных и блокада патологических реакций клеточного стресса способствует восстановлению нормальной структуры денатурированных белков (белового гомеостазиса- протеостазиса) и препятствует  накоплению в клетках их токсических агрегатов, предотвращает азвитие пневмофиброза,  постковидной слабости и иммунного истощения.   Как выбраться из этой гипоксической  гипервосстановленной трясины?  </vt:lpstr>
      <vt:lpstr>  Для блокады синдрома гипоксическго (восстановительного) гипометаболизма используют: Антиредуктанты (акцепторы электронов)- нейтрализуют   избыток восстановительных эквивалентов и  защищают клетки от восстановительного стресса при COVID-19. Это: донаторы метильных групп (Гептрал), произодные холина (глиатилин, церепро), полигидроксихиноны (гипоксен, гистохром),  окисленный глутатион ( моликсан, глутоксим)  L-карнитин, фумарат,карнозин,ксантогумол (наноэмульсия из масляного экстракта хмеля) - защитные белки клеточного стресса- БТШ70, их индукторы-донаторы H2S (тиосульфат натрия) -малая интерферирующая РНК  (MIR-210) повышает устойчивость к гипоксии -  повышение эффективности доставки кислорода в клетки за счет улучшения связывания гемоглобина с кислородом ( донаторы H2S, NO, гидроксиметилфурфурол, ГБО) - блокаторы лактата: бета-адреноблокаторы , диклофенак -  ингаляции и в/в введение блокаторов  PD-1 «тормозных» рецепторов лимфоцитов – Ниволюмаб, Кейтруда    -    </vt:lpstr>
      <vt:lpstr>    . </vt:lpstr>
      <vt:lpstr> Влияние БТШ70 на экспрессию PD-1 рецепторов  CD8+ Т-лимфоцитов при гриппозной пневмонии  и токсическом отеке легких у мышей</vt:lpstr>
      <vt:lpstr>Презентация PowerPoint</vt:lpstr>
      <vt:lpstr>Презентация PowerPoint</vt:lpstr>
      <vt:lpstr>Защитный эффект БТШ70  при высокопатогенной гриппозной  пневмонии (респираторный дистресс-синдром) у мышей</vt:lpstr>
      <vt:lpstr>   Дефицит образования защитных белков клеточного стресса (БТШ70) и эндогенных сигнальных молекул (СО, NO, H2S)  играет важную роль в развитии  гипоксического гипометаболизма. Защитные белки клеточного стресса (БТШ70) активируют клеточные механизмы иммунного ответа, препятствуют развитию респираторного дистресс-синдрома , проникновению  коронавирусов в клетки-мишени и их размножению в этих клетках.  БТШ70 активируют, а коронавирусы, наоборот подавляют синтез  противовирусного белка интерферона.   Фирмой HaloVax (CША) создана вакцина на основе S-белка коронавируса и БТШ70,  адъюванта, который активирует  Т- клеточный  иммунный ответ на коронавирусы.  В существующих вакцинах от коронавируса (Pfizer, Вектор, Центра Чумакова) в качестве адъюванта применяют соли алюминия, которые активируют гуморальный (образование антител), а не клеточный целевой иммунный ответ. </vt:lpstr>
      <vt:lpstr>Мы разработали инновационную лазерную технологию - «лазерные адьюванты вакцин» для повышения эффективности вакцинации.                  Она основана на  активации синтеза и выхода из клеток собственных БТШ70 при облучении кожи лазером с последующим введением вакцины в зону облучения.   БТШ70 активирует дендритные клетки кожи, которые представляют целевые антигены иммунной системе организма и запускают клеточные механизмы противовирусного иммунного ответа.   Лазерные адъюванты вакцин  позволяют многократно уменьшить дозу вакцины, необходимую для эффективной вакцинации и исключить  потребность в проведении повторных вакцинаций.   Технология защищена патентами РФ, США, Евросоюза. Ее апробацию проводили на базе Центра Вакцин и Иммунотерапии Главного Госпиталя штата Массачуссетс (Бостон, США), где в пилотных клинических исследованиях была подтверждена ее эффективность.  </vt:lpstr>
      <vt:lpstr>Презентация PowerPoint</vt:lpstr>
      <vt:lpstr>  Лазерные адъюванты вакцин</vt:lpstr>
      <vt:lpstr>Эта технология может быть использована для повышения эффективности вакцинации от  COVID-19.  Для ее реализации создана  портативная отечественная лазерная установка, которая превосходит  лучшие мировые аналоги.   </vt:lpstr>
      <vt:lpstr>                                                          ТЕХНОЛОГИЯ «ТЕРМОГЕЛИКС»  Технология активации образования в легких  собственных защитных белков клеточного стресса (БТШ70) - ингаляции нагретых до 100-110 ͦ С гелий-кислородных  дыхательных смесей.                Технология ТЕРМОГЕЛИКС  восстанавливает нарушенные показатели газообмена, вентиляции легких, уменьшает тяжесть течения СOVID-19 , предотвращает перевод больных на ИВЛ,  ускоряет элиминацию вирусов из организма.                                                                           Применение горячих гелий-кислородных смесей препятствует развитию БТШ-зависи-мого истощения иммунной системы.  Их можно использовать для повышения эффективности вакцинации.                                                                                                                                                       Результаты наших исследований свидетельствуют, что  технология «ТЕРМОГЕЛИКС» значительно повышает Т-клеточный, а группы академика Чучалина- гуморальный (образование противовирусных антител) целевой иммунный ответ .                      Феномен «термовакцинации».    </vt:lpstr>
      <vt:lpstr>Влияние ингаляций горячих гелий-кислородных смесей (Термогеликс-терапия)                                                                                      на показатели клеточного иммунитета у больных СOVID-19</vt:lpstr>
      <vt:lpstr>Технология «Термогеликс»- ингаляции «горячих» гелий-кислородных смесей :   -снижает число T- лимфоцитов с маркерами истощения (тормозными PD-1 рецепторами) в  крови, повышает количество и функциональную активность  Т-киллеров (СD-8+), Т-хелперов (CD4+), натуральных киллеров, препятствует развитию лимфопении.  - запускает синтез защитных белков клеточного стресса (БТШ70) - повышает эффективность доставки кислорода и лекарственных препаратов в труднодоступные участки легких.  - способствует ликвидации синдрома постковидной усталости (постковидной астении)  после  COVID-19 - предотвращает развитие фиброза легких после COVID-19     </vt:lpstr>
      <vt:lpstr>БТШ70 и его производные пролонгированного действия подавляет экспрессию в звездчатых клетках печени клетках печени гладкомышечного актина (α-SMA)- маркера фиброгенеза при экспериментальном фиброзе печени у крыс.   α-SMA- маркер эпителиально-мезенхимальной трансформации при развитии фиброза легких при коронавирусной инфекции. </vt:lpstr>
      <vt:lpstr>Результаты КТ легких и бодиплетизмографии (ФВД) свидетельствуют о полной ремиссии у пациентов степенью поражения легких (70-85%) после лечения с использованием технологии «Термогеликс» (4 чел), а также  применения рекомбинантного человеческого БТШ70 (3 чел).  БТШ70 и его индукторы предотвращают развития фиброза легких , активируют Т-клеточный и врожденный иммунитет у пациентов с COVID-19.  </vt:lpstr>
      <vt:lpstr>ФЕНОМЕН ВЗАИМНОГО УСИЛЕНИЯ ЗАЩИТНОГО ЭФФЕКТА  ПРИ КОМБИНИРОВАННОМ ПРИМЕНЕНИИ ТЕРМОГЕЛИКСА С ФАРМАКОЛОГИЧЕСКИМИ ПРЕПАРАТАМИ (СИНЕРГИЯ).</vt:lpstr>
      <vt:lpstr>Влияние ингаляций тиосульфата натрия –донатора H2S   на показатели клеточного иммунитета у больных СOVID-19</vt:lpstr>
      <vt:lpstr>Презентация PowerPoint</vt:lpstr>
      <vt:lpstr>                                                                               </vt:lpstr>
      <vt:lpstr>Презентация PowerPoint</vt:lpstr>
      <vt:lpstr>Экстренная профилактика и ранняэ патогенетическая терапия:  АСЕ-2 зависимые механизмы  Рецептор коронавируса АСЕ-2 способствует проникновению коронавируса к клетки эпителия легких и эндотелия сосудов, что играет важную роль в развитии поражения легких при COVID-19. Применение рекомбинантного растворимого АСЕ-2, который играет роль «ложной мишени», «ловушки» корнавирусов связывает, нейтрализует их,  что препятствует развитию коронавирусной инфекции. БТШ70 входит в состав АСЕ-2 рецептора, поэтому введение рекомбинантного человеческого БТШ700 может также играть роль «ловушки» для коронавируса и препятствовать развитию COVID-19.   </vt:lpstr>
      <vt:lpstr>Экстренная профилактика и патогенетическая терапия: блокаторы цистеиновых и сериновых протеаз Фамотидин –блокатор папаин-подобной цистеиновой протеазы, показана высокая эффективность  лечении как легких, так и тяжелых форм СOVID-19, эффективность доказана результатами клинических испытаний. Применяли для лечения Трампа.                                 Нами предложен высокоэффективный способ доставки препарата- ингаляции с использованием сетчатого небулайзера. Позволяет уменьшить на порядок эффективную дозу. Эффективен  как в ранней патогенетической терапии, так и в период разгара Апротинин (гордокс)- О.П.Жирнов, А.В.Овчаченко 1984 г. предложили для лечения респираторных инфекций в  виде ингаляций . В 2020 г  выявлено, что он защищает от коронавирусов является блокатором сериновой протеазы TMPRSS2 (U.Kaur, ет al., 2021). «Химрар»   планирует выпуск назальных капель с апротинином  -Мы внедрили  1. эндоназальное введение Гордокса для экстренной профилактики и ранней патогенетичес-кой терапии COVID-19 : сотрудникам двух крупных предприятий С-Пб  и Лен Области ( с сентября 2020) : заболеваемость снизилась в 4 раза, может быть легкое течение COVID-19 2.  ингаляции Гордокса с использованием сетчатого небулайзера. Эффект аналогичный. Можно применять для лечения COVID-19 3. ингаляции раствора аминокапроновой кислоты –ингибитора протеазы 4. ингаляции Альфа-1 антитрипсина- ингибитора   сериновой протеазы TMPRSS2 5. применение верошприрона- ингибитор сериновой протеазы TMPRSS2</vt:lpstr>
      <vt:lpstr>ПРОФИЛАКТИКА И РАННЯЯ ПАТОГЕНЕТИЧЕСКАЯ ТЕРАПИЯ</vt:lpstr>
      <vt:lpstr>Презентация PowerPoint</vt:lpstr>
      <vt:lpstr>Природные источники  коронавируса:  крылатая мышь и чешуйчатый муравьед (панголин)  ПОЧЕМУ ОНИ НЕ БОЛЕЮТ?  </vt:lpstr>
      <vt:lpstr>Презентация PowerPoint</vt:lpstr>
      <vt:lpstr>ИНТЕРФЕРЕНЦИЯ ВИРУСОВ</vt:lpstr>
      <vt:lpstr>ИНТЕРФЕРЕНЦИЯ ВИРУСОВ</vt:lpstr>
      <vt:lpstr>Презентация PowerPoint</vt:lpstr>
      <vt:lpstr>Презентация PowerPoint</vt:lpstr>
      <vt:lpstr>Презентация PowerPoint</vt:lpstr>
      <vt:lpstr>  </vt:lpstr>
      <vt:lpstr>   </vt:lpstr>
      <vt:lpstr>Коронавирус   подавляет синтез γ-интерферона в Т-лимфоцитах, повышает экспрессию  в них «тормозных» PD-1 и Tim-3 рецепторов, маркеров истощения Т-клеточной иммунной защиты .  Продуцирующие γ-интерферон- CD8+ Т-лимфоциты играют важную роль в защите от СOVID-19.  Для их определения  и определения клеточного иммунного ответа на коронавирусную инфекцию разработан T-SPOT.COVID- тест(Oxford Immunotec-04.03.2021).  В РФ этот тест зарегистрирован фирмой ГЕНЕРИУМ (01.04.2021) – ТИГРА- тест   При COVID-19  повышается число  T-лимфоцитов с «тормозными» PD-1  рецепторами, снижается продукция Т- лимфоцитами γ-интерферона, что отражает подавление клеточных механизмов противовирусной иммунной защиты    </vt:lpstr>
      <vt:lpstr>Интерферирующий с коронавирусом вирус Сендай является  супериндуктором продукции      γ-интерферона лимфоцитами периферической крови, что является основанием  его применения для  защиты от COVID-19 .  Вирус Сендай вводили внутрикожно  1 раз в 10-14 сут в течение 12 мес (апрель 2020-апрель 2021т) добровольцам из группы риска - 45 чел.                                                                                    В основной группе заболело 3 чел. Антитела к коронавирусу  выявлены у 12 чел Через три месяца ранее выявленные антитела у 9 из 12 чел не определялись. Выявлена  активация  Т-клеточного звена иммунитета,  снижение числа PD-1-позитивных лимфоцитов.  В  группе контроля (48 чел) антитела к коронавирусу выявили   у 29 чел  Введение вируса Сендай 15 пациентам  СOVID-19(ранняя патогенетическая терапия) приводило к купированию клинических проявлений заболевания (сухой кашель, головная боль, одышка,  боли в грудной клетке, головная боль) у 12 пациентов в течение 24-72 час после введения препарата.     </vt:lpstr>
      <vt:lpstr>Вирус Сендай активирует врожденный (натуральные киллеры) и приобретенный               (Т-лимфоциты) иммунитет,  уменьшает число лимфоцитов с  маркерами истощения             («тормозными» PD-1 рецепторами)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ТЕХНОЛОГИИ МЕДИЦИНСКОЙ ЗАЩИТЫ ОТ COVID-19</dc:title>
  <dc:creator>Sergey</dc:creator>
  <cp:lastModifiedBy>Sergey</cp:lastModifiedBy>
  <cp:revision>502</cp:revision>
  <dcterms:created xsi:type="dcterms:W3CDTF">2021-04-04T22:32:21Z</dcterms:created>
  <dcterms:modified xsi:type="dcterms:W3CDTF">2021-04-20T22:48:23Z</dcterms:modified>
</cp:coreProperties>
</file>